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8" r:id="rId1"/>
    <p:sldMasterId id="2147484320" r:id="rId2"/>
    <p:sldMasterId id="2147484330" r:id="rId3"/>
    <p:sldMasterId id="2147484339" r:id="rId4"/>
  </p:sldMasterIdLst>
  <p:notesMasterIdLst>
    <p:notesMasterId r:id="rId104"/>
  </p:notesMasterIdLst>
  <p:sldIdLst>
    <p:sldId id="2666" r:id="rId5"/>
    <p:sldId id="2142533511" r:id="rId6"/>
    <p:sldId id="2689" r:id="rId7"/>
    <p:sldId id="2657" r:id="rId8"/>
    <p:sldId id="2658" r:id="rId9"/>
    <p:sldId id="2659" r:id="rId10"/>
    <p:sldId id="2660" r:id="rId11"/>
    <p:sldId id="2696" r:id="rId12"/>
    <p:sldId id="2697" r:id="rId13"/>
    <p:sldId id="2693" r:id="rId14"/>
    <p:sldId id="2694" r:id="rId15"/>
    <p:sldId id="2690" r:id="rId16"/>
    <p:sldId id="2691" r:id="rId17"/>
    <p:sldId id="2699" r:id="rId18"/>
    <p:sldId id="2692" r:id="rId19"/>
    <p:sldId id="141169051" r:id="rId20"/>
    <p:sldId id="2804" r:id="rId21"/>
    <p:sldId id="2805" r:id="rId22"/>
    <p:sldId id="141168489" r:id="rId23"/>
    <p:sldId id="2743" r:id="rId24"/>
    <p:sldId id="2744" r:id="rId25"/>
    <p:sldId id="2748" r:id="rId26"/>
    <p:sldId id="141168490" r:id="rId27"/>
    <p:sldId id="2746" r:id="rId28"/>
    <p:sldId id="141168487" r:id="rId29"/>
    <p:sldId id="141168488" r:id="rId30"/>
    <p:sldId id="2700" r:id="rId31"/>
    <p:sldId id="2732" r:id="rId32"/>
    <p:sldId id="2796" r:id="rId33"/>
    <p:sldId id="2650" r:id="rId34"/>
    <p:sldId id="141169038" r:id="rId35"/>
    <p:sldId id="141169039" r:id="rId36"/>
    <p:sldId id="141169040" r:id="rId37"/>
    <p:sldId id="141168485" r:id="rId38"/>
    <p:sldId id="141168486" r:id="rId39"/>
    <p:sldId id="141168516" r:id="rId40"/>
    <p:sldId id="141168517" r:id="rId41"/>
    <p:sldId id="141168518" r:id="rId42"/>
    <p:sldId id="141168520" r:id="rId43"/>
    <p:sldId id="141169047" r:id="rId44"/>
    <p:sldId id="141168519" r:id="rId45"/>
    <p:sldId id="141169046" r:id="rId46"/>
    <p:sldId id="141168521" r:id="rId47"/>
    <p:sldId id="141169004" r:id="rId48"/>
    <p:sldId id="2740" r:id="rId49"/>
    <p:sldId id="2762" r:id="rId50"/>
    <p:sldId id="141168491" r:id="rId51"/>
    <p:sldId id="2653" r:id="rId52"/>
    <p:sldId id="2667" r:id="rId53"/>
    <p:sldId id="2668" r:id="rId54"/>
    <p:sldId id="2774" r:id="rId55"/>
    <p:sldId id="2781" r:id="rId56"/>
    <p:sldId id="2803" r:id="rId57"/>
    <p:sldId id="2776" r:id="rId58"/>
    <p:sldId id="2778" r:id="rId59"/>
    <p:sldId id="2780" r:id="rId60"/>
    <p:sldId id="2775" r:id="rId61"/>
    <p:sldId id="2801" r:id="rId62"/>
    <p:sldId id="2802" r:id="rId63"/>
    <p:sldId id="2782" r:id="rId64"/>
    <p:sldId id="2799" r:id="rId65"/>
    <p:sldId id="2800" r:id="rId66"/>
    <p:sldId id="2731" r:id="rId67"/>
    <p:sldId id="2786" r:id="rId68"/>
    <p:sldId id="2794" r:id="rId69"/>
    <p:sldId id="2792" r:id="rId70"/>
    <p:sldId id="2795" r:id="rId71"/>
    <p:sldId id="141168483" r:id="rId72"/>
    <p:sldId id="2142532274" r:id="rId73"/>
    <p:sldId id="2142532275" r:id="rId74"/>
    <p:sldId id="141169041" r:id="rId75"/>
    <p:sldId id="2142533512" r:id="rId76"/>
    <p:sldId id="2142533513" r:id="rId77"/>
    <p:sldId id="141169042" r:id="rId78"/>
    <p:sldId id="141169043" r:id="rId79"/>
    <p:sldId id="141169044" r:id="rId80"/>
    <p:sldId id="141169045" r:id="rId81"/>
    <p:sldId id="2682" r:id="rId82"/>
    <p:sldId id="2683" r:id="rId83"/>
    <p:sldId id="141169048" r:id="rId84"/>
    <p:sldId id="141169049" r:id="rId85"/>
    <p:sldId id="141169050" r:id="rId86"/>
    <p:sldId id="2142532273" r:id="rId87"/>
    <p:sldId id="2142533514" r:id="rId88"/>
    <p:sldId id="2728" r:id="rId89"/>
    <p:sldId id="141169053" r:id="rId90"/>
    <p:sldId id="141169052" r:id="rId91"/>
    <p:sldId id="141168484" r:id="rId92"/>
    <p:sldId id="141168482" r:id="rId93"/>
    <p:sldId id="2706" r:id="rId94"/>
    <p:sldId id="2707" r:id="rId95"/>
    <p:sldId id="2708" r:id="rId96"/>
    <p:sldId id="258" r:id="rId97"/>
    <p:sldId id="267" r:id="rId98"/>
    <p:sldId id="2806" r:id="rId99"/>
    <p:sldId id="2729" r:id="rId100"/>
    <p:sldId id="2797" r:id="rId101"/>
    <p:sldId id="2730" r:id="rId102"/>
    <p:sldId id="287" r:id="rId103"/>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9D381C"/>
    <a:srgbClr val="0000FF"/>
    <a:srgbClr val="1B44A7"/>
    <a:srgbClr val="D50000"/>
    <a:srgbClr val="FF5BD0"/>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7619" autoAdjust="0"/>
  </p:normalViewPr>
  <p:slideViewPr>
    <p:cSldViewPr snapToGrid="0">
      <p:cViewPr varScale="1">
        <p:scale>
          <a:sx n="111" d="100"/>
          <a:sy n="111" d="100"/>
        </p:scale>
        <p:origin x="1208" y="20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12/12/21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19</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49</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58</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67</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69</a:t>
            </a:fld>
            <a:endParaRPr lang="en-US" altLang="en-US"/>
          </a:p>
        </p:txBody>
      </p:sp>
    </p:spTree>
    <p:extLst>
      <p:ext uri="{BB962C8B-B14F-4D97-AF65-F5344CB8AC3E}">
        <p14:creationId xmlns:p14="http://schemas.microsoft.com/office/powerpoint/2010/main" val="3484537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70</a:t>
            </a:fld>
            <a:endParaRPr lang="en-US" altLang="en-US"/>
          </a:p>
        </p:txBody>
      </p:sp>
    </p:spTree>
    <p:extLst>
      <p:ext uri="{BB962C8B-B14F-4D97-AF65-F5344CB8AC3E}">
        <p14:creationId xmlns:p14="http://schemas.microsoft.com/office/powerpoint/2010/main" val="1386030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stores is sending shopping cart transaction to </a:t>
            </a:r>
            <a:endParaRPr dirty="0"/>
          </a:p>
        </p:txBody>
      </p:sp>
      <p:sp>
        <p:nvSpPr>
          <p:cNvPr id="4" name="Slide Number Placeholder 3"/>
          <p:cNvSpPr>
            <a:spLocks noGrp="1"/>
          </p:cNvSpPr>
          <p:nvPr>
            <p:ph type="sldNum" sz="quarter" idx="5"/>
          </p:nvPr>
        </p:nvSpPr>
        <p:spPr/>
        <p:txBody>
          <a:bodyPr/>
          <a:lstStyle/>
          <a:p>
            <a:fld id="{18D02FFD-07D4-5C4F-BD77-921008177348}" type="slidenum">
              <a:rPr lang="en-US" smtClean="0"/>
              <a:t>72</a:t>
            </a:fld>
            <a:endParaRPr lang="en-US"/>
          </a:p>
        </p:txBody>
      </p:sp>
    </p:spTree>
    <p:extLst>
      <p:ext uri="{BB962C8B-B14F-4D97-AF65-F5344CB8AC3E}">
        <p14:creationId xmlns:p14="http://schemas.microsoft.com/office/powerpoint/2010/main" val="22406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stores is sending shopping cart transaction to </a:t>
            </a:r>
            <a:endParaRPr dirty="0"/>
          </a:p>
        </p:txBody>
      </p:sp>
      <p:sp>
        <p:nvSpPr>
          <p:cNvPr id="4" name="Slide Number Placeholder 3"/>
          <p:cNvSpPr>
            <a:spLocks noGrp="1"/>
          </p:cNvSpPr>
          <p:nvPr>
            <p:ph type="sldNum" sz="quarter" idx="5"/>
          </p:nvPr>
        </p:nvSpPr>
        <p:spPr/>
        <p:txBody>
          <a:bodyPr/>
          <a:lstStyle/>
          <a:p>
            <a:fld id="{18D02FFD-07D4-5C4F-BD77-921008177348}" type="slidenum">
              <a:rPr lang="en-US" smtClean="0"/>
              <a:t>73</a:t>
            </a:fld>
            <a:endParaRPr lang="en-US"/>
          </a:p>
        </p:txBody>
      </p:sp>
    </p:spTree>
    <p:extLst>
      <p:ext uri="{BB962C8B-B14F-4D97-AF65-F5344CB8AC3E}">
        <p14:creationId xmlns:p14="http://schemas.microsoft.com/office/powerpoint/2010/main" val="747464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 revisited reference architecture for integration.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78</a:t>
            </a:fld>
            <a:endParaRPr lang="en-US" altLang="en-US"/>
          </a:p>
        </p:txBody>
      </p:sp>
    </p:spTree>
    <p:extLst>
      <p:ext uri="{BB962C8B-B14F-4D97-AF65-F5344CB8AC3E}">
        <p14:creationId xmlns:p14="http://schemas.microsoft.com/office/powerpoint/2010/main" val="3374014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94</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7</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99</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13</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350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334074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12/12/21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056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5.png"/><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2">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 id="2147484351" r:id="rId9"/>
    <p:sldLayoutId id="2147484352" r:id="rId10"/>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tiff"/><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tif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1.xml"/><Relationship Id="rId4" Type="http://schemas.openxmlformats.org/officeDocument/2006/relationships/image" Target="../media/image43.tiff"/></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11</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13</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15</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42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CD9AC7-7913-154C-A9A1-583CE3CC65E4}"/>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5" name="Rectangle 4">
            <a:extLst>
              <a:ext uri="{FF2B5EF4-FFF2-40B4-BE49-F238E27FC236}">
                <a16:creationId xmlns:a16="http://schemas.microsoft.com/office/drawing/2014/main" id="{0190CBD1-A509-A249-8811-5FC329DB1903}"/>
              </a:ext>
            </a:extLst>
          </p:cNvPr>
          <p:cNvSpPr/>
          <p:nvPr/>
        </p:nvSpPr>
        <p:spPr>
          <a:xfrm>
            <a:off x="3310358" y="3020992"/>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Event Streams</a:t>
            </a:r>
          </a:p>
        </p:txBody>
      </p:sp>
      <p:sp>
        <p:nvSpPr>
          <p:cNvPr id="6" name="Rectangle 5">
            <a:extLst>
              <a:ext uri="{FF2B5EF4-FFF2-40B4-BE49-F238E27FC236}">
                <a16:creationId xmlns:a16="http://schemas.microsoft.com/office/drawing/2014/main" id="{606B9884-2A4E-9042-BD3B-54CFCAF43258}"/>
              </a:ext>
            </a:extLst>
          </p:cNvPr>
          <p:cNvSpPr/>
          <p:nvPr/>
        </p:nvSpPr>
        <p:spPr>
          <a:xfrm>
            <a:off x="3310357" y="3538961"/>
            <a:ext cx="1898249"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Cloud Pak Integration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44D78C40-90EE-C54C-BA16-BB504DA1B4E6}"/>
              </a:ext>
            </a:extLst>
          </p:cNvPr>
          <p:cNvSpPr/>
          <p:nvPr/>
        </p:nvSpPr>
        <p:spPr>
          <a:xfrm>
            <a:off x="5847142" y="3061507"/>
            <a:ext cx="2012067" cy="3009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Platform Navigator</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72E2E50C-2AD5-2D45-AA6E-1112E1569685}"/>
              </a:ext>
            </a:extLst>
          </p:cNvPr>
          <p:cNvSpPr/>
          <p:nvPr/>
        </p:nvSpPr>
        <p:spPr>
          <a:xfrm>
            <a:off x="5847141" y="3547643"/>
            <a:ext cx="2012069" cy="399323"/>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Automation Foundation Assets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4DC864BA-4979-124D-9BE3-02A1DED45353}"/>
              </a:ext>
            </a:extLst>
          </p:cNvPr>
          <p:cNvSpPr/>
          <p:nvPr/>
        </p:nvSpPr>
        <p:spPr>
          <a:xfrm>
            <a:off x="5847140" y="4163031"/>
            <a:ext cx="2012069" cy="39932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Operations Dashboard</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66716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24</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29</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33</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43</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50</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60</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IBM DR Architecture</a:t>
            </a:r>
          </a:p>
        </p:txBody>
      </p:sp>
      <p:sp>
        <p:nvSpPr>
          <p:cNvPr id="5" name="Content Placeholder 4">
            <a:extLst>
              <a:ext uri="{FF2B5EF4-FFF2-40B4-BE49-F238E27FC236}">
                <a16:creationId xmlns:a16="http://schemas.microsoft.com/office/drawing/2014/main" id="{3CF4A5D8-194A-5A4B-A4F9-C2C6C63551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65</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6B8285EC-E922-BE4D-A0EB-A9A714D83F6B}"/>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p:txBody>
          <a:bodyPr/>
          <a:lstStyle/>
          <a:p>
            <a:r>
              <a:rPr lang="en-US" sz="2667"/>
              <a:t>IIDR Architecture on k8s? (N/A)</a:t>
            </a:r>
          </a:p>
        </p:txBody>
      </p:sp>
      <p:sp>
        <p:nvSpPr>
          <p:cNvPr id="3" name="Content Placeholder 2">
            <a:extLst>
              <a:ext uri="{FF2B5EF4-FFF2-40B4-BE49-F238E27FC236}">
                <a16:creationId xmlns:a16="http://schemas.microsoft.com/office/drawing/2014/main" id="{053845A8-CDCE-1A47-8B5F-865F126939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67</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p:txBody>
          <a:bodyPr/>
          <a:lstStyle/>
          <a:p>
            <a:r>
              <a:rPr lang="en-US"/>
              <a:t>Schema Registry</a:t>
            </a:r>
          </a:p>
        </p:txBody>
      </p:sp>
      <p:sp>
        <p:nvSpPr>
          <p:cNvPr id="3" name="Content Placeholder 2">
            <a:extLst>
              <a:ext uri="{FF2B5EF4-FFF2-40B4-BE49-F238E27FC236}">
                <a16:creationId xmlns:a16="http://schemas.microsoft.com/office/drawing/2014/main" id="{31D1B13E-AA9F-6943-93B3-EC92EF011A4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0"/>
          </p:nvPr>
        </p:nvSpPr>
        <p:spPr/>
        <p:txBody>
          <a:bodyPr/>
          <a:lstStyle/>
          <a:p>
            <a:fld id="{E9549862-13E2-C34D-815E-8545BD36FC59}" type="slidenum">
              <a:rPr lang="en-US" smtClean="0">
                <a:solidFill>
                  <a:srgbClr val="6D7777"/>
                </a:solidFill>
              </a:rPr>
              <a:pPr/>
              <a:t>68</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69</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7695976"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206123"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358523"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510923"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628598"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1847798" y="2074777"/>
            <a:ext cx="2382500"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Data streaming</a:t>
            </a:r>
            <a:endParaRPr sz="1333" dirty="0">
              <a:solidFill>
                <a:prstClr val="white"/>
              </a:solidFill>
              <a:latin typeface="Arial"/>
            </a:endParaRPr>
          </a:p>
        </p:txBody>
      </p:sp>
      <p:sp>
        <p:nvSpPr>
          <p:cNvPr id="37" name="Rounded Rectangle 36">
            <a:extLst>
              <a:ext uri="{FF2B5EF4-FFF2-40B4-BE49-F238E27FC236}">
                <a16:creationId xmlns:a16="http://schemas.microsoft.com/office/drawing/2014/main" id="{6CB79CD3-0FEE-EA47-9CCB-A75B97F45933}"/>
              </a:ext>
            </a:extLst>
          </p:cNvPr>
          <p:cNvSpPr/>
          <p:nvPr/>
        </p:nvSpPr>
        <p:spPr>
          <a:xfrm>
            <a:off x="8302219" y="265622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sz="1333" dirty="0">
              <a:solidFill>
                <a:prstClr val="white"/>
              </a:solidFill>
              <a:latin typeface="Arial"/>
            </a:endParaRPr>
          </a:p>
        </p:txBody>
      </p:sp>
      <p:sp>
        <p:nvSpPr>
          <p:cNvPr id="38" name="Rounded Rectangle 37">
            <a:extLst>
              <a:ext uri="{FF2B5EF4-FFF2-40B4-BE49-F238E27FC236}">
                <a16:creationId xmlns:a16="http://schemas.microsoft.com/office/drawing/2014/main" id="{BF752173-2696-DA4B-8D54-A8ADAFF76E7C}"/>
              </a:ext>
            </a:extLst>
          </p:cNvPr>
          <p:cNvSpPr/>
          <p:nvPr/>
        </p:nvSpPr>
        <p:spPr>
          <a:xfrm>
            <a:off x="8454619" y="2808626"/>
            <a:ext cx="1236363" cy="561377"/>
          </a:xfrm>
          <a:prstGeom prst="roundRect">
            <a:avLst>
              <a:gd name="adj" fmla="val 6277"/>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39" name="Rectangle 38">
            <a:extLst>
              <a:ext uri="{FF2B5EF4-FFF2-40B4-BE49-F238E27FC236}">
                <a16:creationId xmlns:a16="http://schemas.microsoft.com/office/drawing/2014/main" id="{1B2FB3CA-CFD2-FC46-B7B2-3EE239CBFBA6}"/>
              </a:ext>
            </a:extLst>
          </p:cNvPr>
          <p:cNvSpPr/>
          <p:nvPr/>
        </p:nvSpPr>
        <p:spPr>
          <a:xfrm>
            <a:off x="10194531" y="1294112"/>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Legacy App</a:t>
            </a:r>
          </a:p>
        </p:txBody>
      </p:sp>
      <p:sp>
        <p:nvSpPr>
          <p:cNvPr id="40" name="Can 39">
            <a:extLst>
              <a:ext uri="{FF2B5EF4-FFF2-40B4-BE49-F238E27FC236}">
                <a16:creationId xmlns:a16="http://schemas.microsoft.com/office/drawing/2014/main" id="{8C2BE2EF-9AC5-464B-8FB8-6FB1C0F630E6}"/>
              </a:ext>
            </a:extLst>
          </p:cNvPr>
          <p:cNvSpPr/>
          <p:nvPr/>
        </p:nvSpPr>
        <p:spPr>
          <a:xfrm>
            <a:off x="10213529" y="2867623"/>
            <a:ext cx="1152781" cy="737484"/>
          </a:xfrm>
          <a:prstGeom prst="can">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endParaRPr sz="1333" dirty="0">
              <a:solidFill>
                <a:prstClr val="white"/>
              </a:solidFill>
              <a:latin typeface="Arial"/>
            </a:endParaRPr>
          </a:p>
        </p:txBody>
      </p:sp>
      <p:pic>
        <p:nvPicPr>
          <p:cNvPr id="41" name="Picture 40">
            <a:extLst>
              <a:ext uri="{FF2B5EF4-FFF2-40B4-BE49-F238E27FC236}">
                <a16:creationId xmlns:a16="http://schemas.microsoft.com/office/drawing/2014/main" id="{F5D836EB-C106-8E44-95C9-FFA188F343A2}"/>
              </a:ext>
            </a:extLst>
          </p:cNvPr>
          <p:cNvPicPr>
            <a:picLocks noChangeAspect="1"/>
          </p:cNvPicPr>
          <p:nvPr/>
        </p:nvPicPr>
        <p:blipFill>
          <a:blip r:embed="rId5"/>
          <a:stretch>
            <a:fillRect/>
          </a:stretch>
        </p:blipFill>
        <p:spPr>
          <a:xfrm>
            <a:off x="10275150" y="3845525"/>
            <a:ext cx="1129471" cy="387784"/>
          </a:xfrm>
          <a:prstGeom prst="rect">
            <a:avLst/>
          </a:prstGeom>
        </p:spPr>
      </p:pic>
      <p:cxnSp>
        <p:nvCxnSpPr>
          <p:cNvPr id="42" name="Elbow Connector 41">
            <a:extLst>
              <a:ext uri="{FF2B5EF4-FFF2-40B4-BE49-F238E27FC236}">
                <a16:creationId xmlns:a16="http://schemas.microsoft.com/office/drawing/2014/main" id="{043A327F-2047-424F-AA19-453889693E73}"/>
              </a:ext>
            </a:extLst>
          </p:cNvPr>
          <p:cNvCxnSpPr>
            <a:cxnSpLocks/>
            <a:stCxn id="24" idx="0"/>
            <a:endCxn id="37" idx="1"/>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A49C8FAA-92B8-B347-B64F-DD2AE5B4EFCF}"/>
              </a:ext>
            </a:extLst>
          </p:cNvPr>
          <p:cNvPicPr>
            <a:picLocks noChangeAspect="1"/>
          </p:cNvPicPr>
          <p:nvPr/>
        </p:nvPicPr>
        <p:blipFill>
          <a:blip r:embed="rId6"/>
          <a:stretch>
            <a:fillRect/>
          </a:stretch>
        </p:blipFill>
        <p:spPr>
          <a:xfrm>
            <a:off x="10049933" y="4455156"/>
            <a:ext cx="1600200" cy="685800"/>
          </a:xfrm>
          <a:prstGeom prst="rect">
            <a:avLst/>
          </a:prstGeom>
        </p:spPr>
      </p:pic>
      <p:sp>
        <p:nvSpPr>
          <p:cNvPr id="47" name="Left Brace 46">
            <a:extLst>
              <a:ext uri="{FF2B5EF4-FFF2-40B4-BE49-F238E27FC236}">
                <a16:creationId xmlns:a16="http://schemas.microsoft.com/office/drawing/2014/main" id="{D81F061F-982E-624D-A017-828D573CE6A3}"/>
              </a:ext>
            </a:extLst>
          </p:cNvPr>
          <p:cNvSpPr/>
          <p:nvPr/>
        </p:nvSpPr>
        <p:spPr>
          <a:xfrm>
            <a:off x="9745965" y="1325330"/>
            <a:ext cx="178492" cy="3412249"/>
          </a:xfrm>
          <a:prstGeom prst="leftBrace">
            <a:avLst/>
          </a:prstGeom>
          <a:ln>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Tree>
    <p:extLst>
      <p:ext uri="{BB962C8B-B14F-4D97-AF65-F5344CB8AC3E}">
        <p14:creationId xmlns:p14="http://schemas.microsoft.com/office/powerpoint/2010/main" val="151933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69085A-1A13-C948-AB81-3C275560379D}"/>
              </a:ext>
            </a:extLst>
          </p:cNvPr>
          <p:cNvSpPr>
            <a:spLocks noGrp="1"/>
          </p:cNvSpPr>
          <p:nvPr>
            <p:ph type="title"/>
          </p:nvPr>
        </p:nvSpPr>
        <p:spPr/>
        <p:txBody>
          <a:bodyPr/>
          <a:lstStyle/>
          <a:p>
            <a:r>
              <a:rPr lang="en-US" dirty="0"/>
              <a:t>Inventory scenario – Lab 1</a:t>
            </a:r>
          </a:p>
        </p:txBody>
      </p:sp>
      <p:sp>
        <p:nvSpPr>
          <p:cNvPr id="4" name="Slide Number Placeholder 3">
            <a:extLst>
              <a:ext uri="{FF2B5EF4-FFF2-40B4-BE49-F238E27FC236}">
                <a16:creationId xmlns:a16="http://schemas.microsoft.com/office/drawing/2014/main" id="{900614D6-1E67-B245-B3D1-0D6289C1BBD6}"/>
              </a:ext>
            </a:extLst>
          </p:cNvPr>
          <p:cNvSpPr>
            <a:spLocks noGrp="1"/>
          </p:cNvSpPr>
          <p:nvPr>
            <p:ph type="sldNum" sz="quarter" idx="10"/>
          </p:nvPr>
        </p:nvSpPr>
        <p:spPr/>
        <p:txBody>
          <a:bodyPr/>
          <a:lstStyle/>
          <a:p>
            <a:fld id="{E9549862-13E2-C34D-815E-8545BD36FC59}" type="slidenum">
              <a:rPr lang="en-US" smtClean="0">
                <a:solidFill>
                  <a:srgbClr val="6D7777"/>
                </a:solidFill>
              </a:rPr>
              <a:pPr/>
              <a:t>70</a:t>
            </a:fld>
            <a:endParaRPr lang="en-US">
              <a:solidFill>
                <a:srgbClr val="6D7777"/>
              </a:solidFill>
            </a:endParaRPr>
          </a:p>
        </p:txBody>
      </p:sp>
      <p:sp>
        <p:nvSpPr>
          <p:cNvPr id="8" name="AutoShape 4">
            <a:extLst>
              <a:ext uri="{FF2B5EF4-FFF2-40B4-BE49-F238E27FC236}">
                <a16:creationId xmlns:a16="http://schemas.microsoft.com/office/drawing/2014/main" id="{2EDBA3B9-1682-164D-9B32-84C201D5120F}"/>
              </a:ext>
            </a:extLst>
          </p:cNvPr>
          <p:cNvSpPr>
            <a:spLocks noChangeArrowheads="1"/>
          </p:cNvSpPr>
          <p:nvPr/>
        </p:nvSpPr>
        <p:spPr bwMode="auto">
          <a:xfrm>
            <a:off x="1529048" y="3819045"/>
            <a:ext cx="5981224" cy="1128328"/>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9" name="Picture 8">
            <a:extLst>
              <a:ext uri="{FF2B5EF4-FFF2-40B4-BE49-F238E27FC236}">
                <a16:creationId xmlns:a16="http://schemas.microsoft.com/office/drawing/2014/main" id="{8DFFD8EB-2F5C-8E4D-ABD8-0E8E2CC8B47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577723" y="4233309"/>
            <a:ext cx="959343" cy="504271"/>
          </a:xfrm>
          <a:prstGeom prst="rect">
            <a:avLst/>
          </a:prstGeom>
        </p:spPr>
      </p:pic>
      <p:sp>
        <p:nvSpPr>
          <p:cNvPr id="10" name="Rectangle 9">
            <a:extLst>
              <a:ext uri="{FF2B5EF4-FFF2-40B4-BE49-F238E27FC236}">
                <a16:creationId xmlns:a16="http://schemas.microsoft.com/office/drawing/2014/main" id="{22EEFBAF-C01D-284D-9249-D6C5B65CA891}"/>
              </a:ext>
            </a:extLst>
          </p:cNvPr>
          <p:cNvSpPr/>
          <p:nvPr/>
        </p:nvSpPr>
        <p:spPr>
          <a:xfrm>
            <a:off x="705995" y="13253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1" name="Rectangle 10">
            <a:extLst>
              <a:ext uri="{FF2B5EF4-FFF2-40B4-BE49-F238E27FC236}">
                <a16:creationId xmlns:a16="http://schemas.microsoft.com/office/drawing/2014/main" id="{E5A4C06D-9146-7E4D-A567-E3E5DB34B137}"/>
              </a:ext>
            </a:extLst>
          </p:cNvPr>
          <p:cNvSpPr/>
          <p:nvPr/>
        </p:nvSpPr>
        <p:spPr>
          <a:xfrm>
            <a:off x="858395" y="14777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2" name="Rectangle 11">
            <a:extLst>
              <a:ext uri="{FF2B5EF4-FFF2-40B4-BE49-F238E27FC236}">
                <a16:creationId xmlns:a16="http://schemas.microsoft.com/office/drawing/2014/main" id="{35BA79A0-E2A0-414C-BD6B-2B9CA2F77272}"/>
              </a:ext>
            </a:extLst>
          </p:cNvPr>
          <p:cNvSpPr/>
          <p:nvPr/>
        </p:nvSpPr>
        <p:spPr>
          <a:xfrm>
            <a:off x="1010795" y="1630131"/>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13" name="Rectangle 12">
            <a:extLst>
              <a:ext uri="{FF2B5EF4-FFF2-40B4-BE49-F238E27FC236}">
                <a16:creationId xmlns:a16="http://schemas.microsoft.com/office/drawing/2014/main" id="{A3246CD8-AB9B-B843-A9E6-8141DFB80D37}"/>
              </a:ext>
            </a:extLst>
          </p:cNvPr>
          <p:cNvSpPr/>
          <p:nvPr/>
        </p:nvSpPr>
        <p:spPr>
          <a:xfrm>
            <a:off x="1128470" y="1770956"/>
            <a:ext cx="1219200" cy="607641"/>
          </a:xfrm>
          <a:prstGeom prst="rect">
            <a:avLst/>
          </a:prstGeom>
          <a:solidFill>
            <a:schemeClr val="accent1">
              <a:lumMod val="60000"/>
              <a:lumOff val="40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chemeClr val="bg1"/>
                </a:solidFill>
                <a:latin typeface="Arial"/>
              </a:rPr>
              <a:t>Store</a:t>
            </a:r>
          </a:p>
          <a:p>
            <a:pPr algn="ctr" defTabSz="914354" eaLnBrk="1" fontAlgn="auto" hangingPunct="1">
              <a:spcBef>
                <a:spcPts val="0"/>
              </a:spcBef>
              <a:spcAft>
                <a:spcPts val="0"/>
              </a:spcAft>
            </a:pPr>
            <a:r>
              <a:rPr lang="en-US" sz="1333" dirty="0">
                <a:solidFill>
                  <a:schemeClr val="bg1"/>
                </a:solidFill>
                <a:latin typeface="Arial"/>
              </a:rPr>
              <a:t>App</a:t>
            </a:r>
          </a:p>
        </p:txBody>
      </p:sp>
      <p:sp>
        <p:nvSpPr>
          <p:cNvPr id="14" name="Rounded Rectangle 13">
            <a:extLst>
              <a:ext uri="{FF2B5EF4-FFF2-40B4-BE49-F238E27FC236}">
                <a16:creationId xmlns:a16="http://schemas.microsoft.com/office/drawing/2014/main" id="{18DD3595-F2EC-5049-8943-7C6ACDF0A803}"/>
              </a:ext>
            </a:extLst>
          </p:cNvPr>
          <p:cNvSpPr/>
          <p:nvPr/>
        </p:nvSpPr>
        <p:spPr bwMode="auto">
          <a:xfrm>
            <a:off x="2897925"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DE054770-74D6-6E44-B8D1-1FE6E8A6B3E3}"/>
              </a:ext>
            </a:extLst>
          </p:cNvPr>
          <p:cNvSpPr/>
          <p:nvPr/>
        </p:nvSpPr>
        <p:spPr bwMode="auto">
          <a:xfrm>
            <a:off x="31417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5AE9A126-F92A-4348-9782-A22FE95B1957}"/>
              </a:ext>
            </a:extLst>
          </p:cNvPr>
          <p:cNvSpPr/>
          <p:nvPr/>
        </p:nvSpPr>
        <p:spPr bwMode="auto">
          <a:xfrm>
            <a:off x="3387324"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17" name="Rounded Rectangle 16">
            <a:extLst>
              <a:ext uri="{FF2B5EF4-FFF2-40B4-BE49-F238E27FC236}">
                <a16:creationId xmlns:a16="http://schemas.microsoft.com/office/drawing/2014/main" id="{D61196DE-B1D5-0A46-9473-E09528EB69CC}"/>
              </a:ext>
            </a:extLst>
          </p:cNvPr>
          <p:cNvSpPr/>
          <p:nvPr/>
        </p:nvSpPr>
        <p:spPr bwMode="auto">
          <a:xfrm>
            <a:off x="363116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18" name="Rounded Rectangle 17">
            <a:extLst>
              <a:ext uri="{FF2B5EF4-FFF2-40B4-BE49-F238E27FC236}">
                <a16:creationId xmlns:a16="http://schemas.microsoft.com/office/drawing/2014/main" id="{E5D5915E-1DB8-D341-9980-8822C386F420}"/>
              </a:ext>
            </a:extLst>
          </p:cNvPr>
          <p:cNvSpPr/>
          <p:nvPr/>
        </p:nvSpPr>
        <p:spPr bwMode="auto">
          <a:xfrm>
            <a:off x="3876721"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9" name="Rounded Rectangle 18">
            <a:extLst>
              <a:ext uri="{FF2B5EF4-FFF2-40B4-BE49-F238E27FC236}">
                <a16:creationId xmlns:a16="http://schemas.microsoft.com/office/drawing/2014/main" id="{08B0DC1F-77B0-0B4C-8F77-5B3F3FF52093}"/>
              </a:ext>
            </a:extLst>
          </p:cNvPr>
          <p:cNvSpPr/>
          <p:nvPr/>
        </p:nvSpPr>
        <p:spPr bwMode="auto">
          <a:xfrm>
            <a:off x="4107517" y="384959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20" name="TextBox 19">
            <a:extLst>
              <a:ext uri="{FF2B5EF4-FFF2-40B4-BE49-F238E27FC236}">
                <a16:creationId xmlns:a16="http://schemas.microsoft.com/office/drawing/2014/main" id="{1365BD49-85CB-A746-ABC7-4745A670EEF0}"/>
              </a:ext>
            </a:extLst>
          </p:cNvPr>
          <p:cNvSpPr txBox="1"/>
          <p:nvPr/>
        </p:nvSpPr>
        <p:spPr>
          <a:xfrm>
            <a:off x="2831328" y="4536446"/>
            <a:ext cx="527709"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Items</a:t>
            </a:r>
          </a:p>
        </p:txBody>
      </p:sp>
      <p:sp>
        <p:nvSpPr>
          <p:cNvPr id="22" name="Rounded Rectangle 21">
            <a:extLst>
              <a:ext uri="{FF2B5EF4-FFF2-40B4-BE49-F238E27FC236}">
                <a16:creationId xmlns:a16="http://schemas.microsoft.com/office/drawing/2014/main" id="{F1BEDDDC-2B0C-4641-A94B-E49B7EB9B5BA}"/>
              </a:ext>
            </a:extLst>
          </p:cNvPr>
          <p:cNvSpPr/>
          <p:nvPr/>
        </p:nvSpPr>
        <p:spPr bwMode="auto">
          <a:xfrm>
            <a:off x="5764875"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363E5351-E87D-884E-9442-88E35401871B}"/>
              </a:ext>
            </a:extLst>
          </p:cNvPr>
          <p:cNvSpPr/>
          <p:nvPr/>
        </p:nvSpPr>
        <p:spPr bwMode="auto">
          <a:xfrm>
            <a:off x="60087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75760666-1662-E440-8FCB-5150BC095F35}"/>
              </a:ext>
            </a:extLst>
          </p:cNvPr>
          <p:cNvSpPr/>
          <p:nvPr/>
        </p:nvSpPr>
        <p:spPr bwMode="auto">
          <a:xfrm>
            <a:off x="6254273"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E7F0F68D-849D-7842-A02A-1E0EF18BF348}"/>
              </a:ext>
            </a:extLst>
          </p:cNvPr>
          <p:cNvSpPr/>
          <p:nvPr/>
        </p:nvSpPr>
        <p:spPr bwMode="auto">
          <a:xfrm>
            <a:off x="649811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CB5DED6E-D3DA-3040-B396-0D7B8C81C966}"/>
              </a:ext>
            </a:extLst>
          </p:cNvPr>
          <p:cNvSpPr/>
          <p:nvPr/>
        </p:nvSpPr>
        <p:spPr bwMode="auto">
          <a:xfrm>
            <a:off x="6743671" y="3851858"/>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27" name="TextBox 26">
            <a:extLst>
              <a:ext uri="{FF2B5EF4-FFF2-40B4-BE49-F238E27FC236}">
                <a16:creationId xmlns:a16="http://schemas.microsoft.com/office/drawing/2014/main" id="{607F52F9-639C-B547-A4E1-DE8B2734CFF5}"/>
              </a:ext>
            </a:extLst>
          </p:cNvPr>
          <p:cNvSpPr txBox="1"/>
          <p:nvPr/>
        </p:nvSpPr>
        <p:spPr>
          <a:xfrm>
            <a:off x="5698276" y="4538710"/>
            <a:ext cx="1138453" cy="261610"/>
          </a:xfrm>
          <a:prstGeom prst="rect">
            <a:avLst/>
          </a:prstGeom>
          <a:noFill/>
        </p:spPr>
        <p:txBody>
          <a:bodyPr wrap="none" rtlCol="0">
            <a:spAutoFit/>
          </a:bodyPr>
          <a:lstStyle/>
          <a:p>
            <a:pPr defTabSz="914377" eaLnBrk="1" fontAlgn="auto" hangingPunct="1">
              <a:spcBef>
                <a:spcPts val="0"/>
              </a:spcBef>
              <a:spcAft>
                <a:spcPts val="0"/>
              </a:spcAft>
            </a:pPr>
            <a:r>
              <a:rPr lang="en-US" sz="1100" dirty="0">
                <a:solidFill>
                  <a:srgbClr val="4178BE">
                    <a:lumMod val="25000"/>
                  </a:srgbClr>
                </a:solidFill>
                <a:latin typeface="Arial"/>
                <a:cs typeface="+mn-cs"/>
              </a:rPr>
              <a:t>Inventory items</a:t>
            </a:r>
          </a:p>
        </p:txBody>
      </p:sp>
      <p:cxnSp>
        <p:nvCxnSpPr>
          <p:cNvPr id="28" name="Elbow Connector 27">
            <a:extLst>
              <a:ext uri="{FF2B5EF4-FFF2-40B4-BE49-F238E27FC236}">
                <a16:creationId xmlns:a16="http://schemas.microsoft.com/office/drawing/2014/main" id="{E8746D25-7EDD-1A49-BA14-E65306BDA771}"/>
              </a:ext>
            </a:extLst>
          </p:cNvPr>
          <p:cNvCxnSpPr>
            <a:cxnSpLocks/>
            <a:stCxn id="21" idx="3"/>
            <a:endCxn id="26" idx="0"/>
          </p:cNvCxnSpPr>
          <p:nvPr/>
        </p:nvCxnSpPr>
        <p:spPr>
          <a:xfrm>
            <a:off x="6008709" y="3148311"/>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2225701C-1CC1-0B4A-BB24-3A53DDC1AC0B}"/>
              </a:ext>
            </a:extLst>
          </p:cNvPr>
          <p:cNvCxnSpPr>
            <a:cxnSpLocks/>
            <a:stCxn id="17" idx="0"/>
            <a:endCxn id="21" idx="1"/>
          </p:cNvCxnSpPr>
          <p:nvPr/>
        </p:nvCxnSpPr>
        <p:spPr>
          <a:xfrm rot="5400000" flipH="1" flipV="1">
            <a:off x="3806052" y="3096201"/>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DAE3A90-CCAB-CD4B-9A57-55026208AB9A}"/>
              </a:ext>
            </a:extLst>
          </p:cNvPr>
          <p:cNvCxnSpPr>
            <a:cxnSpLocks/>
            <a:stCxn id="13" idx="3"/>
            <a:endCxn id="19" idx="0"/>
          </p:cNvCxnSpPr>
          <p:nvPr/>
        </p:nvCxnSpPr>
        <p:spPr>
          <a:xfrm>
            <a:off x="2347670" y="2074777"/>
            <a:ext cx="1882628" cy="177481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892113F6-ED9C-D549-9607-5D75E9317A60}"/>
              </a:ext>
            </a:extLst>
          </p:cNvPr>
          <p:cNvSpPr/>
          <p:nvPr/>
        </p:nvSpPr>
        <p:spPr>
          <a:xfrm>
            <a:off x="4690504" y="261714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36" name="Rounded Rectangle 35">
            <a:extLst>
              <a:ext uri="{FF2B5EF4-FFF2-40B4-BE49-F238E27FC236}">
                <a16:creationId xmlns:a16="http://schemas.microsoft.com/office/drawing/2014/main" id="{5FA22DB3-D7AC-2D48-A367-1999F52F8619}"/>
              </a:ext>
            </a:extLst>
          </p:cNvPr>
          <p:cNvSpPr/>
          <p:nvPr/>
        </p:nvSpPr>
        <p:spPr>
          <a:xfrm>
            <a:off x="4635646" y="2745227"/>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stream operation</a:t>
            </a:r>
            <a:endParaRPr sz="1333" dirty="0">
              <a:solidFill>
                <a:prstClr val="white"/>
              </a:solidFill>
              <a:latin typeface="Arial"/>
            </a:endParaRPr>
          </a:p>
        </p:txBody>
      </p:sp>
      <p:sp>
        <p:nvSpPr>
          <p:cNvPr id="21" name="Rounded Rectangle 20">
            <a:extLst>
              <a:ext uri="{FF2B5EF4-FFF2-40B4-BE49-F238E27FC236}">
                <a16:creationId xmlns:a16="http://schemas.microsoft.com/office/drawing/2014/main" id="{D7270893-2B07-E84F-83C3-23CAAA3DAB34}"/>
              </a:ext>
            </a:extLst>
          </p:cNvPr>
          <p:cNvSpPr/>
          <p:nvPr/>
        </p:nvSpPr>
        <p:spPr>
          <a:xfrm>
            <a:off x="4559446" y="2867623"/>
            <a:ext cx="1449263" cy="561377"/>
          </a:xfrm>
          <a:prstGeom prst="roundRect">
            <a:avLst>
              <a:gd name="adj" fmla="val 6277"/>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rPr>
              <a:t>Data streaming</a:t>
            </a:r>
            <a:endParaRPr sz="1333" dirty="0">
              <a:solidFill>
                <a:prstClr val="white"/>
              </a:solidFill>
              <a:latin typeface="Arial"/>
            </a:endParaRPr>
          </a:p>
        </p:txBody>
      </p:sp>
      <p:cxnSp>
        <p:nvCxnSpPr>
          <p:cNvPr id="42" name="Elbow Connector 41">
            <a:extLst>
              <a:ext uri="{FF2B5EF4-FFF2-40B4-BE49-F238E27FC236}">
                <a16:creationId xmlns:a16="http://schemas.microsoft.com/office/drawing/2014/main" id="{043A327F-2047-424F-AA19-453889693E73}"/>
              </a:ext>
            </a:extLst>
          </p:cNvPr>
          <p:cNvCxnSpPr>
            <a:cxnSpLocks/>
            <a:stCxn id="24" idx="0"/>
          </p:cNvCxnSpPr>
          <p:nvPr/>
        </p:nvCxnSpPr>
        <p:spPr>
          <a:xfrm rot="5400000" flipH="1" flipV="1">
            <a:off x="6882165" y="2431805"/>
            <a:ext cx="914943" cy="1925165"/>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3F940196-11BE-384A-8630-4B71D540B291}"/>
              </a:ext>
            </a:extLst>
          </p:cNvPr>
          <p:cNvGrpSpPr/>
          <p:nvPr/>
        </p:nvGrpSpPr>
        <p:grpSpPr>
          <a:xfrm>
            <a:off x="4998720" y="2372508"/>
            <a:ext cx="625393" cy="356870"/>
            <a:chOff x="4913376" y="2299356"/>
            <a:chExt cx="625393" cy="356870"/>
          </a:xfrm>
        </p:grpSpPr>
        <p:sp>
          <p:nvSpPr>
            <p:cNvPr id="49" name="Oval 48">
              <a:extLst>
                <a:ext uri="{FF2B5EF4-FFF2-40B4-BE49-F238E27FC236}">
                  <a16:creationId xmlns:a16="http://schemas.microsoft.com/office/drawing/2014/main" id="{0F9C16C4-129E-F048-9744-1262EAA55FF9}"/>
                </a:ext>
              </a:extLst>
            </p:cNvPr>
            <p:cNvSpPr/>
            <p:nvPr/>
          </p:nvSpPr>
          <p:spPr>
            <a:xfrm>
              <a:off x="4913376"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48D1D00B-5A0C-2D4F-BF98-A3C2CFE10CE8}"/>
                </a:ext>
              </a:extLst>
            </p:cNvPr>
            <p:cNvSpPr/>
            <p:nvPr/>
          </p:nvSpPr>
          <p:spPr>
            <a:xfrm>
              <a:off x="5136827" y="2299356"/>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AAD017F-090C-5146-8DCC-56DA9E327DA2}"/>
                </a:ext>
              </a:extLst>
            </p:cNvPr>
            <p:cNvSpPr/>
            <p:nvPr/>
          </p:nvSpPr>
          <p:spPr>
            <a:xfrm>
              <a:off x="5360277" y="2300202"/>
              <a:ext cx="178492" cy="19179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970E4F20-3CDD-314F-8898-562C64E62B07}"/>
                </a:ext>
              </a:extLst>
            </p:cNvPr>
            <p:cNvCxnSpPr>
              <a:cxnSpLocks/>
            </p:cNvCxnSpPr>
            <p:nvPr/>
          </p:nvCxnSpPr>
          <p:spPr>
            <a:xfrm>
              <a:off x="5002622" y="2406083"/>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1C82FC4-9175-294A-A95C-ADEFA9F5F025}"/>
                </a:ext>
              </a:extLst>
            </p:cNvPr>
            <p:cNvCxnSpPr>
              <a:cxnSpLocks/>
              <a:stCxn id="50" idx="4"/>
            </p:cNvCxnSpPr>
            <p:nvPr/>
          </p:nvCxnSpPr>
          <p:spPr>
            <a:xfrm flipH="1">
              <a:off x="5219161" y="2491155"/>
              <a:ext cx="6912" cy="16507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4F4179-3A80-FD4F-A2EF-8B3896FD8251}"/>
                </a:ext>
              </a:extLst>
            </p:cNvPr>
            <p:cNvCxnSpPr>
              <a:cxnSpLocks/>
            </p:cNvCxnSpPr>
            <p:nvPr/>
          </p:nvCxnSpPr>
          <p:spPr>
            <a:xfrm>
              <a:off x="5447630" y="2399987"/>
              <a:ext cx="0" cy="235381"/>
            </a:xfrm>
            <a:prstGeom prst="line">
              <a:avLst/>
            </a:prstGeom>
            <a:ln w="41275">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2C70000F-33EB-B14D-AD7B-D6CD9A413BBA}"/>
              </a:ext>
            </a:extLst>
          </p:cNvPr>
          <p:cNvSpPr txBox="1"/>
          <p:nvPr/>
        </p:nvSpPr>
        <p:spPr>
          <a:xfrm>
            <a:off x="4853575" y="2137157"/>
            <a:ext cx="808235" cy="246221"/>
          </a:xfrm>
          <a:prstGeom prst="rect">
            <a:avLst/>
          </a:prstGeom>
          <a:noFill/>
        </p:spPr>
        <p:txBody>
          <a:bodyPr wrap="none" rtlCol="0">
            <a:spAutoFit/>
          </a:bodyPr>
          <a:lstStyle/>
          <a:p>
            <a:r>
              <a:rPr lang="en-US" sz="1000" dirty="0"/>
              <a:t>query APIs</a:t>
            </a:r>
          </a:p>
        </p:txBody>
      </p:sp>
      <p:sp>
        <p:nvSpPr>
          <p:cNvPr id="46" name="Rounded Rectangle 45">
            <a:extLst>
              <a:ext uri="{FF2B5EF4-FFF2-40B4-BE49-F238E27FC236}">
                <a16:creationId xmlns:a16="http://schemas.microsoft.com/office/drawing/2014/main" id="{05ADFEB7-9BCE-FB4C-AED3-39A41A744B34}"/>
              </a:ext>
            </a:extLst>
          </p:cNvPr>
          <p:cNvSpPr/>
          <p:nvPr/>
        </p:nvSpPr>
        <p:spPr>
          <a:xfrm>
            <a:off x="8315715" y="2708520"/>
            <a:ext cx="1584189" cy="561377"/>
          </a:xfrm>
          <a:prstGeom prst="roundRect">
            <a:avLst>
              <a:gd name="adj" fmla="val 6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lumMod val="75000"/>
                    <a:lumOff val="25000"/>
                  </a:schemeClr>
                </a:solidFill>
                <a:latin typeface="Arial"/>
              </a:rPr>
              <a:t>Kafka console consumer</a:t>
            </a:r>
            <a:endParaRPr sz="1333" dirty="0">
              <a:solidFill>
                <a:schemeClr val="tx1">
                  <a:lumMod val="75000"/>
                  <a:lumOff val="25000"/>
                </a:schemeClr>
              </a:solidFill>
              <a:latin typeface="Arial"/>
            </a:endParaRPr>
          </a:p>
        </p:txBody>
      </p:sp>
      <p:sp>
        <p:nvSpPr>
          <p:cNvPr id="48" name="AutoShape 4">
            <a:extLst>
              <a:ext uri="{FF2B5EF4-FFF2-40B4-BE49-F238E27FC236}">
                <a16:creationId xmlns:a16="http://schemas.microsoft.com/office/drawing/2014/main" id="{E53BECA4-C7F3-C243-8161-D8C050130619}"/>
              </a:ext>
            </a:extLst>
          </p:cNvPr>
          <p:cNvSpPr>
            <a:spLocks noChangeArrowheads="1"/>
          </p:cNvSpPr>
          <p:nvPr/>
        </p:nvSpPr>
        <p:spPr bwMode="auto">
          <a:xfrm>
            <a:off x="219833" y="1081925"/>
            <a:ext cx="9692263" cy="429834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52" name="AutoShape 4">
            <a:extLst>
              <a:ext uri="{FF2B5EF4-FFF2-40B4-BE49-F238E27FC236}">
                <a16:creationId xmlns:a16="http://schemas.microsoft.com/office/drawing/2014/main" id="{618B8F1A-958C-154C-9287-865C31DDCAFE}"/>
              </a:ext>
            </a:extLst>
          </p:cNvPr>
          <p:cNvSpPr>
            <a:spLocks noChangeArrowheads="1"/>
          </p:cNvSpPr>
          <p:nvPr/>
        </p:nvSpPr>
        <p:spPr bwMode="auto">
          <a:xfrm>
            <a:off x="219833" y="5421216"/>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54" name="Rectangle 53">
            <a:extLst>
              <a:ext uri="{FF2B5EF4-FFF2-40B4-BE49-F238E27FC236}">
                <a16:creationId xmlns:a16="http://schemas.microsoft.com/office/drawing/2014/main" id="{AD97A60C-9DC3-5245-8AA2-1BE69130D317}"/>
              </a:ext>
            </a:extLst>
          </p:cNvPr>
          <p:cNvSpPr/>
          <p:nvPr/>
        </p:nvSpPr>
        <p:spPr>
          <a:xfrm>
            <a:off x="8315715" y="4281782"/>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Cluster Operator</a:t>
            </a:r>
          </a:p>
        </p:txBody>
      </p:sp>
      <p:sp>
        <p:nvSpPr>
          <p:cNvPr id="56" name="Rectangle 55">
            <a:extLst>
              <a:ext uri="{FF2B5EF4-FFF2-40B4-BE49-F238E27FC236}">
                <a16:creationId xmlns:a16="http://schemas.microsoft.com/office/drawing/2014/main" id="{ECD1531D-4EE7-CC40-B82E-4E8092D73D35}"/>
              </a:ext>
            </a:extLst>
          </p:cNvPr>
          <p:cNvSpPr/>
          <p:nvPr/>
        </p:nvSpPr>
        <p:spPr>
          <a:xfrm>
            <a:off x="8302219" y="3732866"/>
            <a:ext cx="914400" cy="407324"/>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Schema Registry</a:t>
            </a:r>
          </a:p>
        </p:txBody>
      </p:sp>
    </p:spTree>
    <p:extLst>
      <p:ext uri="{BB962C8B-B14F-4D97-AF65-F5344CB8AC3E}">
        <p14:creationId xmlns:p14="http://schemas.microsoft.com/office/powerpoint/2010/main" val="249937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rPr>
              <a:t>Data streaming</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Real time analytics</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54"/>
            <a:fld id="{2F63A97E-D605-DC42-8452-C14CD1FA87FA}" type="slidenum">
              <a:rPr lang="en-US">
                <a:solidFill>
                  <a:srgbClr val="5AAAFA"/>
                </a:solidFill>
                <a:latin typeface="Arial"/>
                <a:cs typeface="+mn-cs"/>
              </a:rPr>
              <a:pPr defTabSz="914354"/>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4"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4" y="5507512"/>
            <a:ext cx="607859" cy="300210"/>
          </a:xfrm>
          <a:prstGeom prst="rect">
            <a:avLst/>
          </a:prstGeom>
          <a:noFill/>
        </p:spPr>
        <p:txBody>
          <a:bodyPr wrap="none" rtlCol="0">
            <a:spAutoFit/>
          </a:bodyPr>
          <a:lstStyle/>
          <a:p>
            <a:pPr defTabSz="914354"/>
            <a:r>
              <a:rPr lang="en-US" sz="1351" dirty="0">
                <a:solidFill>
                  <a:srgbClr val="4178BE">
                    <a:lumMod val="25000"/>
                  </a:srgbClr>
                </a:solidFill>
                <a:latin typeface="Arial"/>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096" y="5327625"/>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Store</a:t>
            </a:r>
          </a:p>
          <a:p>
            <a:pPr algn="ctr" defTabSz="914332"/>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6"/>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3"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2" y="3719447"/>
            <a:ext cx="1449264" cy="680620"/>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200" dirty="0">
                <a:solidFill>
                  <a:prstClr val="white"/>
                </a:solidFill>
                <a:latin typeface="Arial"/>
              </a:rPr>
              <a:t>Data Streaming</a:t>
            </a:r>
            <a:endParaRPr sz="1200"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1"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54"/>
            <a:r>
              <a:rPr lang="en-US" sz="1351" dirty="0">
                <a:solidFill>
                  <a:srgbClr val="4178BE">
                    <a:lumMod val="25000"/>
                  </a:srgbClr>
                </a:solidFill>
                <a:latin typeface="Arial"/>
              </a:rPr>
              <a:t>Inventory items</a:t>
            </a:r>
          </a:p>
        </p:txBody>
      </p:sp>
      <p:sp>
        <p:nvSpPr>
          <p:cNvPr id="37" name="Rectangle 36">
            <a:extLst>
              <a:ext uri="{FF2B5EF4-FFF2-40B4-BE49-F238E27FC236}">
                <a16:creationId xmlns:a16="http://schemas.microsoft.com/office/drawing/2014/main" id="{C84C0A01-D971-614E-B61C-E39145B90764}"/>
              </a:ext>
            </a:extLst>
          </p:cNvPr>
          <p:cNvSpPr/>
          <p:nvPr/>
        </p:nvSpPr>
        <p:spPr>
          <a:xfrm>
            <a:off x="8905391"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9013371" y="310354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ERP</a:t>
            </a:r>
          </a:p>
          <a:p>
            <a:pPr algn="ctr" defTabSz="914332"/>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8931294" y="4420633"/>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DB</a:t>
            </a:r>
            <a:endParaRPr sz="1333" dirty="0">
              <a:solidFill>
                <a:prstClr val="white"/>
              </a:solidFill>
              <a:latin typeface="Arial"/>
            </a:endParaRPr>
          </a:p>
        </p:txBody>
      </p:sp>
      <p:sp>
        <p:nvSpPr>
          <p:cNvPr id="44" name="Rectangle 43">
            <a:extLst>
              <a:ext uri="{FF2B5EF4-FFF2-40B4-BE49-F238E27FC236}">
                <a16:creationId xmlns:a16="http://schemas.microsoft.com/office/drawing/2014/main" id="{30FC39DB-EA21-4146-B0EC-079E4119E5B5}"/>
              </a:ext>
            </a:extLst>
          </p:cNvPr>
          <p:cNvSpPr/>
          <p:nvPr/>
        </p:nvSpPr>
        <p:spPr>
          <a:xfrm>
            <a:off x="9158296" y="282785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6"/>
            <a:ext cx="1695757"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cxnSp>
        <p:nvCxnSpPr>
          <p:cNvPr id="61" name="Elbow Connector 60">
            <a:extLst>
              <a:ext uri="{FF2B5EF4-FFF2-40B4-BE49-F238E27FC236}">
                <a16:creationId xmlns:a16="http://schemas.microsoft.com/office/drawing/2014/main" id="{D9DFFDF9-0953-5345-A5EA-48798965C802}"/>
              </a:ext>
            </a:extLst>
          </p:cNvPr>
          <p:cNvCxnSpPr>
            <a:cxnSpLocks/>
            <a:stCxn id="29" idx="0"/>
            <a:endCxn id="44" idx="0"/>
          </p:cNvCxnSpPr>
          <p:nvPr/>
        </p:nvCxnSpPr>
        <p:spPr>
          <a:xfrm rot="5400000" flipH="1" flipV="1">
            <a:off x="7105758" y="2307498"/>
            <a:ext cx="1995069" cy="3035785"/>
          </a:xfrm>
          <a:prstGeom prst="bentConnector3">
            <a:avLst>
              <a:gd name="adj1" fmla="val 11527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6" y="4059758"/>
            <a:ext cx="857741" cy="76316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3984590" y="4037457"/>
            <a:ext cx="76090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8"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936986C-44EA-524F-A6D2-5A70F745CB72}"/>
              </a:ext>
            </a:extLst>
          </p:cNvPr>
          <p:cNvSpPr txBox="1"/>
          <p:nvPr/>
        </p:nvSpPr>
        <p:spPr>
          <a:xfrm>
            <a:off x="914100" y="2783352"/>
            <a:ext cx="528032" cy="297454"/>
          </a:xfrm>
          <a:prstGeom prst="rect">
            <a:avLst/>
          </a:prstGeom>
          <a:noFill/>
        </p:spPr>
        <p:txBody>
          <a:bodyPr wrap="square" rtlCol="0">
            <a:spAutoFit/>
          </a:bodyPr>
          <a:lstStyle/>
          <a:p>
            <a:r>
              <a:rPr lang="en-US" sz="1333" dirty="0"/>
              <a:t>tloc</a:t>
            </a:r>
            <a:endParaRPr sz="1333" dirty="0"/>
          </a:p>
        </p:txBody>
      </p:sp>
      <p:sp>
        <p:nvSpPr>
          <p:cNvPr id="41" name="Rectangle 40">
            <a:extLst>
              <a:ext uri="{FF2B5EF4-FFF2-40B4-BE49-F238E27FC236}">
                <a16:creationId xmlns:a16="http://schemas.microsoft.com/office/drawing/2014/main" id="{FF62358B-EDBF-2B41-A264-E50130074641}"/>
              </a:ext>
            </a:extLst>
          </p:cNvPr>
          <p:cNvSpPr/>
          <p:nvPr/>
        </p:nvSpPr>
        <p:spPr>
          <a:xfrm>
            <a:off x="8894841" y="1118436"/>
            <a:ext cx="1337730" cy="1162894"/>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14350"/>
            <a:r>
              <a:rPr lang="en-US" sz="750" dirty="0">
                <a:solidFill>
                  <a:schemeClr val="bg2"/>
                </a:solidFill>
                <a:latin typeface="Arial"/>
              </a:rPr>
              <a:t>Elastic Search</a:t>
            </a:r>
          </a:p>
        </p:txBody>
      </p:sp>
      <p:pic>
        <p:nvPicPr>
          <p:cNvPr id="42" name="Picture 41">
            <a:extLst>
              <a:ext uri="{FF2B5EF4-FFF2-40B4-BE49-F238E27FC236}">
                <a16:creationId xmlns:a16="http://schemas.microsoft.com/office/drawing/2014/main" id="{AF1B630A-18A4-6245-A151-318E7A63CA57}"/>
              </a:ext>
            </a:extLst>
          </p:cNvPr>
          <p:cNvPicPr>
            <a:picLocks noChangeAspect="1"/>
          </p:cNvPicPr>
          <p:nvPr/>
        </p:nvPicPr>
        <p:blipFill>
          <a:blip r:embed="rId4"/>
          <a:stretch>
            <a:fillRect/>
          </a:stretch>
        </p:blipFill>
        <p:spPr>
          <a:xfrm>
            <a:off x="9394031" y="1965804"/>
            <a:ext cx="772886" cy="265358"/>
          </a:xfrm>
          <a:prstGeom prst="rect">
            <a:avLst/>
          </a:prstGeom>
        </p:spPr>
      </p:pic>
      <p:sp>
        <p:nvSpPr>
          <p:cNvPr id="43" name="Rounded Rectangle 42">
            <a:extLst>
              <a:ext uri="{FF2B5EF4-FFF2-40B4-BE49-F238E27FC236}">
                <a16:creationId xmlns:a16="http://schemas.microsoft.com/office/drawing/2014/main" id="{7CF76E67-CD14-F641-A4AC-191F4549519B}"/>
              </a:ext>
            </a:extLst>
          </p:cNvPr>
          <p:cNvSpPr/>
          <p:nvPr/>
        </p:nvSpPr>
        <p:spPr>
          <a:xfrm>
            <a:off x="8974650" y="13895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sp>
        <p:nvSpPr>
          <p:cNvPr id="45" name="Rounded Rectangle 44">
            <a:extLst>
              <a:ext uri="{FF2B5EF4-FFF2-40B4-BE49-F238E27FC236}">
                <a16:creationId xmlns:a16="http://schemas.microsoft.com/office/drawing/2014/main" id="{3C5D953E-B2BA-DF46-98A0-D6FC0582DA73}"/>
              </a:ext>
            </a:extLst>
          </p:cNvPr>
          <p:cNvSpPr/>
          <p:nvPr/>
        </p:nvSpPr>
        <p:spPr>
          <a:xfrm>
            <a:off x="9088950" y="15038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sp>
        <p:nvSpPr>
          <p:cNvPr id="48" name="Rounded Rectangle 47">
            <a:extLst>
              <a:ext uri="{FF2B5EF4-FFF2-40B4-BE49-F238E27FC236}">
                <a16:creationId xmlns:a16="http://schemas.microsoft.com/office/drawing/2014/main" id="{EB12884A-B98D-884B-8E96-172E8EE21D98}"/>
              </a:ext>
            </a:extLst>
          </p:cNvPr>
          <p:cNvSpPr/>
          <p:nvPr/>
        </p:nvSpPr>
        <p:spPr>
          <a:xfrm>
            <a:off x="9203250" y="1618163"/>
            <a:ext cx="691525" cy="189786"/>
          </a:xfrm>
          <a:prstGeom prst="roundRect">
            <a:avLst>
              <a:gd name="adj" fmla="val 6808"/>
            </a:avLst>
          </a:prstGeom>
          <a:solidFill>
            <a:schemeClr val="accent3">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50" dirty="0"/>
              <a:t>index</a:t>
            </a:r>
            <a:endParaRPr sz="750" dirty="0"/>
          </a:p>
        </p:txBody>
      </p:sp>
      <p:cxnSp>
        <p:nvCxnSpPr>
          <p:cNvPr id="49" name="Elbow Connector 48">
            <a:extLst>
              <a:ext uri="{FF2B5EF4-FFF2-40B4-BE49-F238E27FC236}">
                <a16:creationId xmlns:a16="http://schemas.microsoft.com/office/drawing/2014/main" id="{B9150CD7-2682-B446-BE18-A6E3D1587684}"/>
              </a:ext>
            </a:extLst>
          </p:cNvPr>
          <p:cNvCxnSpPr>
            <a:cxnSpLocks/>
            <a:stCxn id="30" idx="0"/>
            <a:endCxn id="41" idx="1"/>
          </p:cNvCxnSpPr>
          <p:nvPr/>
        </p:nvCxnSpPr>
        <p:spPr>
          <a:xfrm rot="5400000" flipH="1" flipV="1">
            <a:off x="6300519" y="2228603"/>
            <a:ext cx="3123041" cy="2065603"/>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4623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Real time analytics</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54"/>
            <a:fld id="{2F63A97E-D605-DC42-8452-C14CD1FA87FA}" type="slidenum">
              <a:rPr lang="en-US">
                <a:solidFill>
                  <a:srgbClr val="5AAAFA"/>
                </a:solidFill>
                <a:latin typeface="Arial"/>
                <a:cs typeface="+mn-cs"/>
              </a:rPr>
              <a:pPr defTabSz="914354"/>
              <a:t>73</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8"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4"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4" y="5507512"/>
            <a:ext cx="607859" cy="300210"/>
          </a:xfrm>
          <a:prstGeom prst="rect">
            <a:avLst/>
          </a:prstGeom>
          <a:noFill/>
        </p:spPr>
        <p:txBody>
          <a:bodyPr wrap="none" rtlCol="0">
            <a:spAutoFit/>
          </a:bodyPr>
          <a:lstStyle/>
          <a:p>
            <a:pPr defTabSz="914354"/>
            <a:r>
              <a:rPr lang="en-US" sz="1351" dirty="0">
                <a:solidFill>
                  <a:srgbClr val="4178BE">
                    <a:lumMod val="25000"/>
                  </a:srgbClr>
                </a:solidFill>
                <a:latin typeface="Arial"/>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096" y="5327625"/>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Store</a:t>
            </a:r>
          </a:p>
          <a:p>
            <a:pPr algn="ctr" defTabSz="914332"/>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6"/>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3"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2" y="3719447"/>
            <a:ext cx="1449264" cy="680620"/>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200" dirty="0">
                <a:solidFill>
                  <a:prstClr val="white"/>
                </a:solidFill>
                <a:latin typeface="Arial"/>
              </a:rPr>
              <a:t>Data Streaming</a:t>
            </a:r>
            <a:endParaRPr sz="1200"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1"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7"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080">
              <a:lnSpc>
                <a:spcPct val="90000"/>
              </a:lnSpc>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54"/>
            <a:r>
              <a:rPr lang="en-US" sz="1351" dirty="0">
                <a:solidFill>
                  <a:srgbClr val="4178BE">
                    <a:lumMod val="25000"/>
                  </a:srgbClr>
                </a:solidFill>
                <a:latin typeface="Arial"/>
              </a:rPr>
              <a:t>Inventory items</a:t>
            </a:r>
          </a:p>
        </p:txBody>
      </p:sp>
      <p:sp>
        <p:nvSpPr>
          <p:cNvPr id="39" name="Rectangle 38">
            <a:extLst>
              <a:ext uri="{FF2B5EF4-FFF2-40B4-BE49-F238E27FC236}">
                <a16:creationId xmlns:a16="http://schemas.microsoft.com/office/drawing/2014/main" id="{3CF825B8-699B-7D4E-947F-5166B0072898}"/>
              </a:ext>
            </a:extLst>
          </p:cNvPr>
          <p:cNvSpPr/>
          <p:nvPr/>
        </p:nvSpPr>
        <p:spPr>
          <a:xfrm>
            <a:off x="9013371" y="310354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r>
              <a:rPr lang="en-US" sz="1333" dirty="0">
                <a:solidFill>
                  <a:srgbClr val="0000FF"/>
                </a:solidFill>
                <a:latin typeface="Arial"/>
              </a:rPr>
              <a:t>ERP</a:t>
            </a:r>
          </a:p>
          <a:p>
            <a:pPr algn="ctr" defTabSz="914332"/>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8931294" y="4420633"/>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prstClr val="white"/>
                </a:solidFill>
                <a:latin typeface="Arial"/>
              </a:rPr>
              <a:t>DB</a:t>
            </a:r>
            <a:endParaRPr sz="1333" dirty="0">
              <a:solidFill>
                <a:prstClr val="white"/>
              </a:solidFill>
              <a:latin typeface="Arial"/>
            </a:endParaRPr>
          </a:p>
        </p:txBody>
      </p:sp>
      <p:sp>
        <p:nvSpPr>
          <p:cNvPr id="44" name="Rectangle 43">
            <a:extLst>
              <a:ext uri="{FF2B5EF4-FFF2-40B4-BE49-F238E27FC236}">
                <a16:creationId xmlns:a16="http://schemas.microsoft.com/office/drawing/2014/main" id="{30FC39DB-EA21-4146-B0EC-079E4119E5B5}"/>
              </a:ext>
            </a:extLst>
          </p:cNvPr>
          <p:cNvSpPr/>
          <p:nvPr/>
        </p:nvSpPr>
        <p:spPr>
          <a:xfrm>
            <a:off x="9158296" y="282785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32"/>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6"/>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6"/>
            <a:ext cx="1695757"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54"/>
            <a:endParaRPr lang="en-US" sz="1333">
              <a:solidFill>
                <a:prstClr val="black"/>
              </a:solidFill>
              <a:latin typeface="Arial"/>
            </a:endParaRPr>
          </a:p>
        </p:txBody>
      </p:sp>
      <p:cxnSp>
        <p:nvCxnSpPr>
          <p:cNvPr id="61" name="Elbow Connector 60">
            <a:extLst>
              <a:ext uri="{FF2B5EF4-FFF2-40B4-BE49-F238E27FC236}">
                <a16:creationId xmlns:a16="http://schemas.microsoft.com/office/drawing/2014/main" id="{D9DFFDF9-0953-5345-A5EA-48798965C802}"/>
              </a:ext>
            </a:extLst>
          </p:cNvPr>
          <p:cNvCxnSpPr>
            <a:cxnSpLocks/>
            <a:stCxn id="29" idx="0"/>
            <a:endCxn id="44" idx="0"/>
          </p:cNvCxnSpPr>
          <p:nvPr/>
        </p:nvCxnSpPr>
        <p:spPr>
          <a:xfrm rot="5400000" flipH="1" flipV="1">
            <a:off x="7105758" y="2307498"/>
            <a:ext cx="1995069" cy="3035785"/>
          </a:xfrm>
          <a:prstGeom prst="bentConnector3">
            <a:avLst>
              <a:gd name="adj1" fmla="val 11527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6" y="4059758"/>
            <a:ext cx="857741" cy="76316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3984590" y="4037457"/>
            <a:ext cx="76090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8"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936986C-44EA-524F-A6D2-5A70F745CB72}"/>
              </a:ext>
            </a:extLst>
          </p:cNvPr>
          <p:cNvSpPr txBox="1"/>
          <p:nvPr/>
        </p:nvSpPr>
        <p:spPr>
          <a:xfrm>
            <a:off x="914100" y="2783352"/>
            <a:ext cx="528032" cy="297454"/>
          </a:xfrm>
          <a:prstGeom prst="rect">
            <a:avLst/>
          </a:prstGeom>
          <a:noFill/>
        </p:spPr>
        <p:txBody>
          <a:bodyPr wrap="square" rtlCol="0">
            <a:spAutoFit/>
          </a:bodyPr>
          <a:lstStyle/>
          <a:p>
            <a:r>
              <a:rPr lang="en-US" sz="1333" dirty="0"/>
              <a:t>tloc</a:t>
            </a:r>
            <a:endParaRPr sz="1333" dirty="0"/>
          </a:p>
        </p:txBody>
      </p:sp>
    </p:spTree>
    <p:extLst>
      <p:ext uri="{BB962C8B-B14F-4D97-AF65-F5344CB8AC3E}">
        <p14:creationId xmlns:p14="http://schemas.microsoft.com/office/powerpoint/2010/main" val="2068637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74</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75</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76</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77</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78</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79</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Docker-compose and </a:t>
            </a:r>
            <a:r>
              <a:rPr lang="en-US" dirty="0" err="1"/>
              <a:t>kafka</a:t>
            </a:r>
            <a:endParaRPr lang="en-US" dirty="0"/>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80</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9185360" cy="4823402"/>
          </a:xfrm>
          <a:custGeom>
            <a:avLst/>
            <a:gdLst>
              <a:gd name="connsiteX0" fmla="*/ 0 w 9185360"/>
              <a:gd name="connsiteY0" fmla="*/ 0 h 4823402"/>
              <a:gd name="connsiteX1" fmla="*/ 757792 w 9185360"/>
              <a:gd name="connsiteY1" fmla="*/ 0 h 4823402"/>
              <a:gd name="connsiteX2" fmla="*/ 1515584 w 9185360"/>
              <a:gd name="connsiteY2" fmla="*/ 0 h 4823402"/>
              <a:gd name="connsiteX3" fmla="*/ 2089669 w 9185360"/>
              <a:gd name="connsiteY3" fmla="*/ 0 h 4823402"/>
              <a:gd name="connsiteX4" fmla="*/ 2755608 w 9185360"/>
              <a:gd name="connsiteY4" fmla="*/ 0 h 4823402"/>
              <a:gd name="connsiteX5" fmla="*/ 3329693 w 9185360"/>
              <a:gd name="connsiteY5" fmla="*/ 0 h 4823402"/>
              <a:gd name="connsiteX6" fmla="*/ 3903778 w 9185360"/>
              <a:gd name="connsiteY6" fmla="*/ 0 h 4823402"/>
              <a:gd name="connsiteX7" fmla="*/ 4477863 w 9185360"/>
              <a:gd name="connsiteY7" fmla="*/ 0 h 4823402"/>
              <a:gd name="connsiteX8" fmla="*/ 4776387 w 9185360"/>
              <a:gd name="connsiteY8" fmla="*/ 0 h 4823402"/>
              <a:gd name="connsiteX9" fmla="*/ 5442326 w 9185360"/>
              <a:gd name="connsiteY9" fmla="*/ 0 h 4823402"/>
              <a:gd name="connsiteX10" fmla="*/ 5740850 w 9185360"/>
              <a:gd name="connsiteY10" fmla="*/ 0 h 4823402"/>
              <a:gd name="connsiteX11" fmla="*/ 6314935 w 9185360"/>
              <a:gd name="connsiteY11" fmla="*/ 0 h 4823402"/>
              <a:gd name="connsiteX12" fmla="*/ 7072727 w 9185360"/>
              <a:gd name="connsiteY12" fmla="*/ 0 h 4823402"/>
              <a:gd name="connsiteX13" fmla="*/ 7830519 w 9185360"/>
              <a:gd name="connsiteY13" fmla="*/ 0 h 4823402"/>
              <a:gd name="connsiteX14" fmla="*/ 8496458 w 9185360"/>
              <a:gd name="connsiteY14" fmla="*/ 0 h 4823402"/>
              <a:gd name="connsiteX15" fmla="*/ 9185360 w 9185360"/>
              <a:gd name="connsiteY15" fmla="*/ 0 h 4823402"/>
              <a:gd name="connsiteX16" fmla="*/ 9185360 w 9185360"/>
              <a:gd name="connsiteY16" fmla="*/ 391231 h 4823402"/>
              <a:gd name="connsiteX17" fmla="*/ 9185360 w 9185360"/>
              <a:gd name="connsiteY17" fmla="*/ 927165 h 4823402"/>
              <a:gd name="connsiteX18" fmla="*/ 9185360 w 9185360"/>
              <a:gd name="connsiteY18" fmla="*/ 1463099 h 4823402"/>
              <a:gd name="connsiteX19" fmla="*/ 9185360 w 9185360"/>
              <a:gd name="connsiteY19" fmla="*/ 1950798 h 4823402"/>
              <a:gd name="connsiteX20" fmla="*/ 9185360 w 9185360"/>
              <a:gd name="connsiteY20" fmla="*/ 2583200 h 4823402"/>
              <a:gd name="connsiteX21" fmla="*/ 9185360 w 9185360"/>
              <a:gd name="connsiteY21" fmla="*/ 3022665 h 4823402"/>
              <a:gd name="connsiteX22" fmla="*/ 9185360 w 9185360"/>
              <a:gd name="connsiteY22" fmla="*/ 3655067 h 4823402"/>
              <a:gd name="connsiteX23" fmla="*/ 9185360 w 9185360"/>
              <a:gd name="connsiteY23" fmla="*/ 4094532 h 4823402"/>
              <a:gd name="connsiteX24" fmla="*/ 9185360 w 9185360"/>
              <a:gd name="connsiteY24" fmla="*/ 4823402 h 4823402"/>
              <a:gd name="connsiteX25" fmla="*/ 8427568 w 9185360"/>
              <a:gd name="connsiteY25" fmla="*/ 4823402 h 4823402"/>
              <a:gd name="connsiteX26" fmla="*/ 7945336 w 9185360"/>
              <a:gd name="connsiteY26" fmla="*/ 4823402 h 4823402"/>
              <a:gd name="connsiteX27" fmla="*/ 7279398 w 9185360"/>
              <a:gd name="connsiteY27" fmla="*/ 4823402 h 4823402"/>
              <a:gd name="connsiteX28" fmla="*/ 6980874 w 9185360"/>
              <a:gd name="connsiteY28" fmla="*/ 4823402 h 4823402"/>
              <a:gd name="connsiteX29" fmla="*/ 6223081 w 9185360"/>
              <a:gd name="connsiteY29" fmla="*/ 4823402 h 4823402"/>
              <a:gd name="connsiteX30" fmla="*/ 5740850 w 9185360"/>
              <a:gd name="connsiteY30" fmla="*/ 4823402 h 4823402"/>
              <a:gd name="connsiteX31" fmla="*/ 5166765 w 9185360"/>
              <a:gd name="connsiteY31" fmla="*/ 4823402 h 4823402"/>
              <a:gd name="connsiteX32" fmla="*/ 4776387 w 9185360"/>
              <a:gd name="connsiteY32" fmla="*/ 4823402 h 4823402"/>
              <a:gd name="connsiteX33" fmla="*/ 4110449 w 9185360"/>
              <a:gd name="connsiteY33" fmla="*/ 4823402 h 4823402"/>
              <a:gd name="connsiteX34" fmla="*/ 3352656 w 9185360"/>
              <a:gd name="connsiteY34" fmla="*/ 4823402 h 4823402"/>
              <a:gd name="connsiteX35" fmla="*/ 2870425 w 9185360"/>
              <a:gd name="connsiteY35" fmla="*/ 4823402 h 4823402"/>
              <a:gd name="connsiteX36" fmla="*/ 2112633 w 9185360"/>
              <a:gd name="connsiteY36" fmla="*/ 4823402 h 4823402"/>
              <a:gd name="connsiteX37" fmla="*/ 1538548 w 9185360"/>
              <a:gd name="connsiteY37" fmla="*/ 4823402 h 4823402"/>
              <a:gd name="connsiteX38" fmla="*/ 780756 w 9185360"/>
              <a:gd name="connsiteY38" fmla="*/ 4823402 h 4823402"/>
              <a:gd name="connsiteX39" fmla="*/ 0 w 9185360"/>
              <a:gd name="connsiteY39" fmla="*/ 4823402 h 4823402"/>
              <a:gd name="connsiteX40" fmla="*/ 0 w 9185360"/>
              <a:gd name="connsiteY40" fmla="*/ 4383936 h 4823402"/>
              <a:gd name="connsiteX41" fmla="*/ 0 w 9185360"/>
              <a:gd name="connsiteY41" fmla="*/ 3799769 h 4823402"/>
              <a:gd name="connsiteX42" fmla="*/ 0 w 9185360"/>
              <a:gd name="connsiteY42" fmla="*/ 3215601 h 4823402"/>
              <a:gd name="connsiteX43" fmla="*/ 0 w 9185360"/>
              <a:gd name="connsiteY43" fmla="*/ 2583200 h 4823402"/>
              <a:gd name="connsiteX44" fmla="*/ 0 w 9185360"/>
              <a:gd name="connsiteY44" fmla="*/ 2191968 h 4823402"/>
              <a:gd name="connsiteX45" fmla="*/ 0 w 9185360"/>
              <a:gd name="connsiteY45" fmla="*/ 1800737 h 4823402"/>
              <a:gd name="connsiteX46" fmla="*/ 0 w 9185360"/>
              <a:gd name="connsiteY46" fmla="*/ 1168335 h 4823402"/>
              <a:gd name="connsiteX47" fmla="*/ 0 w 9185360"/>
              <a:gd name="connsiteY47" fmla="*/ 680636 h 4823402"/>
              <a:gd name="connsiteX48" fmla="*/ 0 w 9185360"/>
              <a:gd name="connsiteY48" fmla="*/ 0 h 48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85360" h="4823402" fill="none" extrusionOk="0">
                <a:moveTo>
                  <a:pt x="0" y="0"/>
                </a:moveTo>
                <a:cubicBezTo>
                  <a:pt x="167156" y="-3479"/>
                  <a:pt x="517960" y="41501"/>
                  <a:pt x="757792" y="0"/>
                </a:cubicBezTo>
                <a:cubicBezTo>
                  <a:pt x="997624" y="-41501"/>
                  <a:pt x="1185612" y="80021"/>
                  <a:pt x="1515584" y="0"/>
                </a:cubicBezTo>
                <a:cubicBezTo>
                  <a:pt x="1845556" y="-80021"/>
                  <a:pt x="1920524" y="39395"/>
                  <a:pt x="2089669" y="0"/>
                </a:cubicBezTo>
                <a:cubicBezTo>
                  <a:pt x="2258815" y="-39395"/>
                  <a:pt x="2441619" y="28596"/>
                  <a:pt x="2755608" y="0"/>
                </a:cubicBezTo>
                <a:cubicBezTo>
                  <a:pt x="3069597" y="-28596"/>
                  <a:pt x="3122337" y="13746"/>
                  <a:pt x="3329693" y="0"/>
                </a:cubicBezTo>
                <a:cubicBezTo>
                  <a:pt x="3537050" y="-13746"/>
                  <a:pt x="3736044" y="3817"/>
                  <a:pt x="3903778" y="0"/>
                </a:cubicBezTo>
                <a:cubicBezTo>
                  <a:pt x="4071513" y="-3817"/>
                  <a:pt x="4281031" y="31041"/>
                  <a:pt x="4477863" y="0"/>
                </a:cubicBezTo>
                <a:cubicBezTo>
                  <a:pt x="4674695" y="-31041"/>
                  <a:pt x="4704720" y="25837"/>
                  <a:pt x="4776387" y="0"/>
                </a:cubicBezTo>
                <a:cubicBezTo>
                  <a:pt x="4848054" y="-25837"/>
                  <a:pt x="5260293" y="12010"/>
                  <a:pt x="5442326" y="0"/>
                </a:cubicBezTo>
                <a:cubicBezTo>
                  <a:pt x="5624359" y="-12010"/>
                  <a:pt x="5661986" y="24909"/>
                  <a:pt x="5740850" y="0"/>
                </a:cubicBezTo>
                <a:cubicBezTo>
                  <a:pt x="5819714" y="-24909"/>
                  <a:pt x="6139945" y="27343"/>
                  <a:pt x="6314935" y="0"/>
                </a:cubicBezTo>
                <a:cubicBezTo>
                  <a:pt x="6489925" y="-27343"/>
                  <a:pt x="6720678" y="54683"/>
                  <a:pt x="7072727" y="0"/>
                </a:cubicBezTo>
                <a:cubicBezTo>
                  <a:pt x="7424776" y="-54683"/>
                  <a:pt x="7470297" y="64831"/>
                  <a:pt x="7830519" y="0"/>
                </a:cubicBezTo>
                <a:cubicBezTo>
                  <a:pt x="8190741" y="-64831"/>
                  <a:pt x="8318898" y="23909"/>
                  <a:pt x="8496458" y="0"/>
                </a:cubicBezTo>
                <a:cubicBezTo>
                  <a:pt x="8674018" y="-23909"/>
                  <a:pt x="8892914" y="71477"/>
                  <a:pt x="9185360" y="0"/>
                </a:cubicBezTo>
                <a:cubicBezTo>
                  <a:pt x="9214501" y="186970"/>
                  <a:pt x="9160788" y="200429"/>
                  <a:pt x="9185360" y="391231"/>
                </a:cubicBezTo>
                <a:cubicBezTo>
                  <a:pt x="9209932" y="582033"/>
                  <a:pt x="9167220" y="804852"/>
                  <a:pt x="9185360" y="927165"/>
                </a:cubicBezTo>
                <a:cubicBezTo>
                  <a:pt x="9203500" y="1049478"/>
                  <a:pt x="9154702" y="1237990"/>
                  <a:pt x="9185360" y="1463099"/>
                </a:cubicBezTo>
                <a:cubicBezTo>
                  <a:pt x="9216018" y="1688208"/>
                  <a:pt x="9144919" y="1765798"/>
                  <a:pt x="9185360" y="1950798"/>
                </a:cubicBezTo>
                <a:cubicBezTo>
                  <a:pt x="9225801" y="2135798"/>
                  <a:pt x="9154924" y="2426576"/>
                  <a:pt x="9185360" y="2583200"/>
                </a:cubicBezTo>
                <a:cubicBezTo>
                  <a:pt x="9215796" y="2739824"/>
                  <a:pt x="9151129" y="2909294"/>
                  <a:pt x="9185360" y="3022665"/>
                </a:cubicBezTo>
                <a:cubicBezTo>
                  <a:pt x="9219591" y="3136036"/>
                  <a:pt x="9135289" y="3524497"/>
                  <a:pt x="9185360" y="3655067"/>
                </a:cubicBezTo>
                <a:cubicBezTo>
                  <a:pt x="9235431" y="3785637"/>
                  <a:pt x="9142731" y="3975772"/>
                  <a:pt x="9185360" y="4094532"/>
                </a:cubicBezTo>
                <a:cubicBezTo>
                  <a:pt x="9227989" y="4213292"/>
                  <a:pt x="9170725" y="4502138"/>
                  <a:pt x="9185360" y="4823402"/>
                </a:cubicBezTo>
                <a:cubicBezTo>
                  <a:pt x="8843017" y="4831990"/>
                  <a:pt x="8618822" y="4787262"/>
                  <a:pt x="8427568" y="4823402"/>
                </a:cubicBezTo>
                <a:cubicBezTo>
                  <a:pt x="8236314" y="4859542"/>
                  <a:pt x="8064726" y="4767687"/>
                  <a:pt x="7945336" y="4823402"/>
                </a:cubicBezTo>
                <a:cubicBezTo>
                  <a:pt x="7825946" y="4879117"/>
                  <a:pt x="7527899" y="4809512"/>
                  <a:pt x="7279398" y="4823402"/>
                </a:cubicBezTo>
                <a:cubicBezTo>
                  <a:pt x="7030897" y="4837292"/>
                  <a:pt x="7059292" y="4812298"/>
                  <a:pt x="6980874" y="4823402"/>
                </a:cubicBezTo>
                <a:cubicBezTo>
                  <a:pt x="6902456" y="4834506"/>
                  <a:pt x="6589432" y="4732671"/>
                  <a:pt x="6223081" y="4823402"/>
                </a:cubicBezTo>
                <a:cubicBezTo>
                  <a:pt x="5856730" y="4914133"/>
                  <a:pt x="5862900" y="4796744"/>
                  <a:pt x="5740850" y="4823402"/>
                </a:cubicBezTo>
                <a:cubicBezTo>
                  <a:pt x="5618800" y="4850060"/>
                  <a:pt x="5382222" y="4811729"/>
                  <a:pt x="5166765" y="4823402"/>
                </a:cubicBezTo>
                <a:cubicBezTo>
                  <a:pt x="4951309" y="4835075"/>
                  <a:pt x="4939047" y="4801819"/>
                  <a:pt x="4776387" y="4823402"/>
                </a:cubicBezTo>
                <a:cubicBezTo>
                  <a:pt x="4613727" y="4844985"/>
                  <a:pt x="4307530" y="4744438"/>
                  <a:pt x="4110449" y="4823402"/>
                </a:cubicBezTo>
                <a:cubicBezTo>
                  <a:pt x="3913368" y="4902366"/>
                  <a:pt x="3560002" y="4807495"/>
                  <a:pt x="3352656" y="4823402"/>
                </a:cubicBezTo>
                <a:cubicBezTo>
                  <a:pt x="3145310" y="4839309"/>
                  <a:pt x="3054637" y="4793694"/>
                  <a:pt x="2870425" y="4823402"/>
                </a:cubicBezTo>
                <a:cubicBezTo>
                  <a:pt x="2686213" y="4853110"/>
                  <a:pt x="2420785" y="4818096"/>
                  <a:pt x="2112633" y="4823402"/>
                </a:cubicBezTo>
                <a:cubicBezTo>
                  <a:pt x="1804481" y="4828708"/>
                  <a:pt x="1808480" y="4820416"/>
                  <a:pt x="1538548" y="4823402"/>
                </a:cubicBezTo>
                <a:cubicBezTo>
                  <a:pt x="1268616" y="4826388"/>
                  <a:pt x="1102567" y="4758874"/>
                  <a:pt x="780756" y="4823402"/>
                </a:cubicBezTo>
                <a:cubicBezTo>
                  <a:pt x="458945" y="4887930"/>
                  <a:pt x="212056" y="4805726"/>
                  <a:pt x="0" y="4823402"/>
                </a:cubicBezTo>
                <a:cubicBezTo>
                  <a:pt x="-11607" y="4650903"/>
                  <a:pt x="50522" y="4544293"/>
                  <a:pt x="0" y="4383936"/>
                </a:cubicBezTo>
                <a:cubicBezTo>
                  <a:pt x="-50522" y="4223579"/>
                  <a:pt x="33030" y="4076689"/>
                  <a:pt x="0" y="3799769"/>
                </a:cubicBezTo>
                <a:cubicBezTo>
                  <a:pt x="-33030" y="3522849"/>
                  <a:pt x="17518" y="3361383"/>
                  <a:pt x="0" y="3215601"/>
                </a:cubicBezTo>
                <a:cubicBezTo>
                  <a:pt x="-17518" y="3069819"/>
                  <a:pt x="28736" y="2727181"/>
                  <a:pt x="0" y="2583200"/>
                </a:cubicBezTo>
                <a:cubicBezTo>
                  <a:pt x="-28736" y="2439219"/>
                  <a:pt x="24553" y="2336201"/>
                  <a:pt x="0" y="2191968"/>
                </a:cubicBezTo>
                <a:cubicBezTo>
                  <a:pt x="-24553" y="2047735"/>
                  <a:pt x="15398" y="1987569"/>
                  <a:pt x="0" y="1800737"/>
                </a:cubicBezTo>
                <a:cubicBezTo>
                  <a:pt x="-15398" y="1613905"/>
                  <a:pt x="11284" y="1381993"/>
                  <a:pt x="0" y="1168335"/>
                </a:cubicBezTo>
                <a:cubicBezTo>
                  <a:pt x="-11284" y="954677"/>
                  <a:pt x="12738" y="849092"/>
                  <a:pt x="0" y="680636"/>
                </a:cubicBezTo>
                <a:cubicBezTo>
                  <a:pt x="-12738" y="512180"/>
                  <a:pt x="17743" y="308478"/>
                  <a:pt x="0" y="0"/>
                </a:cubicBezTo>
                <a:close/>
              </a:path>
              <a:path w="9185360" h="4823402" stroke="0" extrusionOk="0">
                <a:moveTo>
                  <a:pt x="0" y="0"/>
                </a:moveTo>
                <a:cubicBezTo>
                  <a:pt x="208424" y="-56133"/>
                  <a:pt x="305152" y="39631"/>
                  <a:pt x="482231" y="0"/>
                </a:cubicBezTo>
                <a:cubicBezTo>
                  <a:pt x="659310" y="-39631"/>
                  <a:pt x="674247" y="31643"/>
                  <a:pt x="780756" y="0"/>
                </a:cubicBezTo>
                <a:cubicBezTo>
                  <a:pt x="887266" y="-31643"/>
                  <a:pt x="1204258" y="82573"/>
                  <a:pt x="1538548" y="0"/>
                </a:cubicBezTo>
                <a:cubicBezTo>
                  <a:pt x="1872838" y="-82573"/>
                  <a:pt x="1899278" y="42153"/>
                  <a:pt x="2020779" y="0"/>
                </a:cubicBezTo>
                <a:cubicBezTo>
                  <a:pt x="2142280" y="-42153"/>
                  <a:pt x="2264979" y="43525"/>
                  <a:pt x="2503011" y="0"/>
                </a:cubicBezTo>
                <a:cubicBezTo>
                  <a:pt x="2741043" y="-43525"/>
                  <a:pt x="2989963" y="83448"/>
                  <a:pt x="3260803" y="0"/>
                </a:cubicBezTo>
                <a:cubicBezTo>
                  <a:pt x="3531643" y="-83448"/>
                  <a:pt x="3573059" y="25446"/>
                  <a:pt x="3651181" y="0"/>
                </a:cubicBezTo>
                <a:cubicBezTo>
                  <a:pt x="3729303" y="-25446"/>
                  <a:pt x="4175320" y="85800"/>
                  <a:pt x="4408973" y="0"/>
                </a:cubicBezTo>
                <a:cubicBezTo>
                  <a:pt x="4642626" y="-85800"/>
                  <a:pt x="4952274" y="83296"/>
                  <a:pt x="5166765" y="0"/>
                </a:cubicBezTo>
                <a:cubicBezTo>
                  <a:pt x="5381256" y="-83296"/>
                  <a:pt x="5537627" y="8712"/>
                  <a:pt x="5740850" y="0"/>
                </a:cubicBezTo>
                <a:cubicBezTo>
                  <a:pt x="5944074" y="-8712"/>
                  <a:pt x="6243385" y="53558"/>
                  <a:pt x="6498642" y="0"/>
                </a:cubicBezTo>
                <a:cubicBezTo>
                  <a:pt x="6753899" y="-53558"/>
                  <a:pt x="6866571" y="48192"/>
                  <a:pt x="6980874" y="0"/>
                </a:cubicBezTo>
                <a:cubicBezTo>
                  <a:pt x="7095177" y="-48192"/>
                  <a:pt x="7366168" y="50800"/>
                  <a:pt x="7463105" y="0"/>
                </a:cubicBezTo>
                <a:cubicBezTo>
                  <a:pt x="7560042" y="-50800"/>
                  <a:pt x="7889096" y="41267"/>
                  <a:pt x="8129044" y="0"/>
                </a:cubicBezTo>
                <a:cubicBezTo>
                  <a:pt x="8368992" y="-41267"/>
                  <a:pt x="8488251" y="53589"/>
                  <a:pt x="8611275" y="0"/>
                </a:cubicBezTo>
                <a:cubicBezTo>
                  <a:pt x="8734299" y="-53589"/>
                  <a:pt x="8943021" y="55807"/>
                  <a:pt x="9185360" y="0"/>
                </a:cubicBezTo>
                <a:cubicBezTo>
                  <a:pt x="9200853" y="304060"/>
                  <a:pt x="9170476" y="386556"/>
                  <a:pt x="9185360" y="632402"/>
                </a:cubicBezTo>
                <a:cubicBezTo>
                  <a:pt x="9200244" y="878248"/>
                  <a:pt x="9116807" y="1008345"/>
                  <a:pt x="9185360" y="1216569"/>
                </a:cubicBezTo>
                <a:cubicBezTo>
                  <a:pt x="9253913" y="1424793"/>
                  <a:pt x="9184976" y="1583252"/>
                  <a:pt x="9185360" y="1800737"/>
                </a:cubicBezTo>
                <a:cubicBezTo>
                  <a:pt x="9185744" y="2018222"/>
                  <a:pt x="9173756" y="2111693"/>
                  <a:pt x="9185360" y="2191968"/>
                </a:cubicBezTo>
                <a:cubicBezTo>
                  <a:pt x="9196964" y="2272243"/>
                  <a:pt x="9157574" y="2500246"/>
                  <a:pt x="9185360" y="2631434"/>
                </a:cubicBezTo>
                <a:cubicBezTo>
                  <a:pt x="9213146" y="2762622"/>
                  <a:pt x="9142597" y="2939663"/>
                  <a:pt x="9185360" y="3215601"/>
                </a:cubicBezTo>
                <a:cubicBezTo>
                  <a:pt x="9228123" y="3491539"/>
                  <a:pt x="9141271" y="3538655"/>
                  <a:pt x="9185360" y="3703301"/>
                </a:cubicBezTo>
                <a:cubicBezTo>
                  <a:pt x="9229449" y="3867947"/>
                  <a:pt x="9155196" y="4041258"/>
                  <a:pt x="9185360" y="4142766"/>
                </a:cubicBezTo>
                <a:cubicBezTo>
                  <a:pt x="9215524" y="4244275"/>
                  <a:pt x="9122607" y="4557210"/>
                  <a:pt x="9185360" y="4823402"/>
                </a:cubicBezTo>
                <a:cubicBezTo>
                  <a:pt x="8974979" y="4830042"/>
                  <a:pt x="8775034" y="4802758"/>
                  <a:pt x="8611275" y="4823402"/>
                </a:cubicBezTo>
                <a:cubicBezTo>
                  <a:pt x="8447516" y="4844046"/>
                  <a:pt x="8191825" y="4787703"/>
                  <a:pt x="8037190" y="4823402"/>
                </a:cubicBezTo>
                <a:cubicBezTo>
                  <a:pt x="7882556" y="4859101"/>
                  <a:pt x="7764909" y="4793661"/>
                  <a:pt x="7646812" y="4823402"/>
                </a:cubicBezTo>
                <a:cubicBezTo>
                  <a:pt x="7528715" y="4853143"/>
                  <a:pt x="7140193" y="4760680"/>
                  <a:pt x="6980874" y="4823402"/>
                </a:cubicBezTo>
                <a:cubicBezTo>
                  <a:pt x="6821555" y="4886124"/>
                  <a:pt x="6673913" y="4820428"/>
                  <a:pt x="6590496" y="4823402"/>
                </a:cubicBezTo>
                <a:cubicBezTo>
                  <a:pt x="6507079" y="4826376"/>
                  <a:pt x="6223435" y="4746979"/>
                  <a:pt x="5924557" y="4823402"/>
                </a:cubicBezTo>
                <a:cubicBezTo>
                  <a:pt x="5625679" y="4899825"/>
                  <a:pt x="5765617" y="4792454"/>
                  <a:pt x="5626033" y="4823402"/>
                </a:cubicBezTo>
                <a:cubicBezTo>
                  <a:pt x="5486449" y="4854350"/>
                  <a:pt x="5201291" y="4764088"/>
                  <a:pt x="4960094" y="4823402"/>
                </a:cubicBezTo>
                <a:cubicBezTo>
                  <a:pt x="4718897" y="4882716"/>
                  <a:pt x="4719682" y="4795981"/>
                  <a:pt x="4569717" y="4823402"/>
                </a:cubicBezTo>
                <a:cubicBezTo>
                  <a:pt x="4419752" y="4850823"/>
                  <a:pt x="4415911" y="4823379"/>
                  <a:pt x="4271192" y="4823402"/>
                </a:cubicBezTo>
                <a:cubicBezTo>
                  <a:pt x="4126474" y="4823425"/>
                  <a:pt x="3992891" y="4778802"/>
                  <a:pt x="3880815" y="4823402"/>
                </a:cubicBezTo>
                <a:cubicBezTo>
                  <a:pt x="3768739" y="4868002"/>
                  <a:pt x="3533800" y="4771158"/>
                  <a:pt x="3214876" y="4823402"/>
                </a:cubicBezTo>
                <a:cubicBezTo>
                  <a:pt x="2895952" y="4875646"/>
                  <a:pt x="2925070" y="4794243"/>
                  <a:pt x="2824498" y="4823402"/>
                </a:cubicBezTo>
                <a:cubicBezTo>
                  <a:pt x="2723926" y="4852561"/>
                  <a:pt x="2627573" y="4811884"/>
                  <a:pt x="2525974" y="4823402"/>
                </a:cubicBezTo>
                <a:cubicBezTo>
                  <a:pt x="2424375" y="4834920"/>
                  <a:pt x="2298780" y="4818800"/>
                  <a:pt x="2135596" y="4823402"/>
                </a:cubicBezTo>
                <a:cubicBezTo>
                  <a:pt x="1972412" y="4828004"/>
                  <a:pt x="1788303" y="4777042"/>
                  <a:pt x="1653365" y="4823402"/>
                </a:cubicBezTo>
                <a:cubicBezTo>
                  <a:pt x="1518427" y="4869762"/>
                  <a:pt x="1262525" y="4798588"/>
                  <a:pt x="1079280" y="4823402"/>
                </a:cubicBezTo>
                <a:cubicBezTo>
                  <a:pt x="896036" y="4848216"/>
                  <a:pt x="827304" y="4822649"/>
                  <a:pt x="688902" y="4823402"/>
                </a:cubicBezTo>
                <a:cubicBezTo>
                  <a:pt x="550500" y="4824155"/>
                  <a:pt x="164092" y="4741265"/>
                  <a:pt x="0" y="4823402"/>
                </a:cubicBezTo>
                <a:cubicBezTo>
                  <a:pt x="-7135" y="4573927"/>
                  <a:pt x="14309" y="4511693"/>
                  <a:pt x="0" y="4287468"/>
                </a:cubicBezTo>
                <a:cubicBezTo>
                  <a:pt x="-14309" y="4063243"/>
                  <a:pt x="6565" y="3941273"/>
                  <a:pt x="0" y="3751535"/>
                </a:cubicBezTo>
                <a:cubicBezTo>
                  <a:pt x="-6565" y="3561797"/>
                  <a:pt x="35914" y="3475526"/>
                  <a:pt x="0" y="3215601"/>
                </a:cubicBezTo>
                <a:cubicBezTo>
                  <a:pt x="-35914" y="2955676"/>
                  <a:pt x="31299" y="2793963"/>
                  <a:pt x="0" y="2679668"/>
                </a:cubicBezTo>
                <a:cubicBezTo>
                  <a:pt x="-31299" y="2565373"/>
                  <a:pt x="3824" y="2368708"/>
                  <a:pt x="0" y="2191968"/>
                </a:cubicBezTo>
                <a:cubicBezTo>
                  <a:pt x="-3824" y="2015228"/>
                  <a:pt x="68838" y="1887473"/>
                  <a:pt x="0" y="1607801"/>
                </a:cubicBezTo>
                <a:cubicBezTo>
                  <a:pt x="-68838" y="1328129"/>
                  <a:pt x="5123" y="1306086"/>
                  <a:pt x="0" y="1071867"/>
                </a:cubicBezTo>
                <a:cubicBezTo>
                  <a:pt x="-5123" y="837648"/>
                  <a:pt x="59306" y="511388"/>
                  <a:pt x="0" y="0"/>
                </a:cubicBezTo>
                <a:close/>
              </a:path>
            </a:pathLst>
          </a:custGeom>
          <a:solidFill>
            <a:schemeClr val="accent1">
              <a:alpha val="38000"/>
            </a:scheme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Host Machine</a:t>
            </a:r>
          </a:p>
        </p:txBody>
      </p:sp>
      <p:sp>
        <p:nvSpPr>
          <p:cNvPr id="5" name="Rectangle 4">
            <a:extLst>
              <a:ext uri="{FF2B5EF4-FFF2-40B4-BE49-F238E27FC236}">
                <a16:creationId xmlns:a16="http://schemas.microsoft.com/office/drawing/2014/main" id="{71881EA3-F73F-984A-94EC-3989FD6642D0}"/>
              </a:ext>
            </a:extLst>
          </p:cNvPr>
          <p:cNvSpPr/>
          <p:nvPr/>
        </p:nvSpPr>
        <p:spPr>
          <a:xfrm>
            <a:off x="1001056" y="1351846"/>
            <a:ext cx="6240992" cy="4134554"/>
          </a:xfrm>
          <a:custGeom>
            <a:avLst/>
            <a:gdLst>
              <a:gd name="connsiteX0" fmla="*/ 0 w 6240992"/>
              <a:gd name="connsiteY0" fmla="*/ 0 h 4134554"/>
              <a:gd name="connsiteX1" fmla="*/ 442543 w 6240992"/>
              <a:gd name="connsiteY1" fmla="*/ 0 h 4134554"/>
              <a:gd name="connsiteX2" fmla="*/ 1009906 w 6240992"/>
              <a:gd name="connsiteY2" fmla="*/ 0 h 4134554"/>
              <a:gd name="connsiteX3" fmla="*/ 1639679 w 6240992"/>
              <a:gd name="connsiteY3" fmla="*/ 0 h 4134554"/>
              <a:gd name="connsiteX4" fmla="*/ 2019812 w 6240992"/>
              <a:gd name="connsiteY4" fmla="*/ 0 h 4134554"/>
              <a:gd name="connsiteX5" fmla="*/ 2399945 w 6240992"/>
              <a:gd name="connsiteY5" fmla="*/ 0 h 4134554"/>
              <a:gd name="connsiteX6" fmla="*/ 3092128 w 6240992"/>
              <a:gd name="connsiteY6" fmla="*/ 0 h 4134554"/>
              <a:gd name="connsiteX7" fmla="*/ 3659491 w 6240992"/>
              <a:gd name="connsiteY7" fmla="*/ 0 h 4134554"/>
              <a:gd name="connsiteX8" fmla="*/ 4039624 w 6240992"/>
              <a:gd name="connsiteY8" fmla="*/ 0 h 4134554"/>
              <a:gd name="connsiteX9" fmla="*/ 4606987 w 6240992"/>
              <a:gd name="connsiteY9" fmla="*/ 0 h 4134554"/>
              <a:gd name="connsiteX10" fmla="*/ 5299170 w 6240992"/>
              <a:gd name="connsiteY10" fmla="*/ 0 h 4134554"/>
              <a:gd name="connsiteX11" fmla="*/ 6240992 w 6240992"/>
              <a:gd name="connsiteY11" fmla="*/ 0 h 4134554"/>
              <a:gd name="connsiteX12" fmla="*/ 6240992 w 6240992"/>
              <a:gd name="connsiteY12" fmla="*/ 549305 h 4134554"/>
              <a:gd name="connsiteX13" fmla="*/ 6240992 w 6240992"/>
              <a:gd name="connsiteY13" fmla="*/ 1015919 h 4134554"/>
              <a:gd name="connsiteX14" fmla="*/ 6240992 w 6240992"/>
              <a:gd name="connsiteY14" fmla="*/ 1689261 h 4134554"/>
              <a:gd name="connsiteX15" fmla="*/ 6240992 w 6240992"/>
              <a:gd name="connsiteY15" fmla="*/ 2279911 h 4134554"/>
              <a:gd name="connsiteX16" fmla="*/ 6240992 w 6240992"/>
              <a:gd name="connsiteY16" fmla="*/ 2953253 h 4134554"/>
              <a:gd name="connsiteX17" fmla="*/ 6240992 w 6240992"/>
              <a:gd name="connsiteY17" fmla="*/ 3502558 h 4134554"/>
              <a:gd name="connsiteX18" fmla="*/ 6240992 w 6240992"/>
              <a:gd name="connsiteY18" fmla="*/ 4134554 h 4134554"/>
              <a:gd name="connsiteX19" fmla="*/ 5673629 w 6240992"/>
              <a:gd name="connsiteY19" fmla="*/ 4134554 h 4134554"/>
              <a:gd name="connsiteX20" fmla="*/ 5106266 w 6240992"/>
              <a:gd name="connsiteY20" fmla="*/ 4134554 h 4134554"/>
              <a:gd name="connsiteX21" fmla="*/ 4726133 w 6240992"/>
              <a:gd name="connsiteY21" fmla="*/ 4134554 h 4134554"/>
              <a:gd name="connsiteX22" fmla="*/ 4158770 w 6240992"/>
              <a:gd name="connsiteY22" fmla="*/ 4134554 h 4134554"/>
              <a:gd name="connsiteX23" fmla="*/ 3653817 w 6240992"/>
              <a:gd name="connsiteY23" fmla="*/ 4134554 h 4134554"/>
              <a:gd name="connsiteX24" fmla="*/ 3148864 w 6240992"/>
              <a:gd name="connsiteY24" fmla="*/ 4134554 h 4134554"/>
              <a:gd name="connsiteX25" fmla="*/ 2643911 w 6240992"/>
              <a:gd name="connsiteY25" fmla="*/ 4134554 h 4134554"/>
              <a:gd name="connsiteX26" fmla="*/ 2138958 w 6240992"/>
              <a:gd name="connsiteY26" fmla="*/ 4134554 h 4134554"/>
              <a:gd name="connsiteX27" fmla="*/ 1509185 w 6240992"/>
              <a:gd name="connsiteY27" fmla="*/ 4134554 h 4134554"/>
              <a:gd name="connsiteX28" fmla="*/ 941822 w 6240992"/>
              <a:gd name="connsiteY28" fmla="*/ 4134554 h 4134554"/>
              <a:gd name="connsiteX29" fmla="*/ 561689 w 6240992"/>
              <a:gd name="connsiteY29" fmla="*/ 4134554 h 4134554"/>
              <a:gd name="connsiteX30" fmla="*/ 0 w 6240992"/>
              <a:gd name="connsiteY30" fmla="*/ 4134554 h 4134554"/>
              <a:gd name="connsiteX31" fmla="*/ 0 w 6240992"/>
              <a:gd name="connsiteY31" fmla="*/ 3502558 h 4134554"/>
              <a:gd name="connsiteX32" fmla="*/ 0 w 6240992"/>
              <a:gd name="connsiteY32" fmla="*/ 2829216 h 4134554"/>
              <a:gd name="connsiteX33" fmla="*/ 0 w 6240992"/>
              <a:gd name="connsiteY33" fmla="*/ 2362602 h 4134554"/>
              <a:gd name="connsiteX34" fmla="*/ 0 w 6240992"/>
              <a:gd name="connsiteY34" fmla="*/ 1895988 h 4134554"/>
              <a:gd name="connsiteX35" fmla="*/ 0 w 6240992"/>
              <a:gd name="connsiteY35" fmla="*/ 1222647 h 4134554"/>
              <a:gd name="connsiteX36" fmla="*/ 0 w 6240992"/>
              <a:gd name="connsiteY36" fmla="*/ 756033 h 4134554"/>
              <a:gd name="connsiteX37" fmla="*/ 0 w 6240992"/>
              <a:gd name="connsiteY37" fmla="*/ 0 h 41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40992" h="4134554" fill="none" extrusionOk="0">
                <a:moveTo>
                  <a:pt x="0" y="0"/>
                </a:moveTo>
                <a:cubicBezTo>
                  <a:pt x="164364" y="-9462"/>
                  <a:pt x="245888" y="52022"/>
                  <a:pt x="442543" y="0"/>
                </a:cubicBezTo>
                <a:cubicBezTo>
                  <a:pt x="639198" y="-52022"/>
                  <a:pt x="774139" y="31713"/>
                  <a:pt x="1009906" y="0"/>
                </a:cubicBezTo>
                <a:cubicBezTo>
                  <a:pt x="1245673" y="-31713"/>
                  <a:pt x="1418408" y="33047"/>
                  <a:pt x="1639679" y="0"/>
                </a:cubicBezTo>
                <a:cubicBezTo>
                  <a:pt x="1860950" y="-33047"/>
                  <a:pt x="1928353" y="43185"/>
                  <a:pt x="2019812" y="0"/>
                </a:cubicBezTo>
                <a:cubicBezTo>
                  <a:pt x="2111271" y="-43185"/>
                  <a:pt x="2238205" y="35973"/>
                  <a:pt x="2399945" y="0"/>
                </a:cubicBezTo>
                <a:cubicBezTo>
                  <a:pt x="2561685" y="-35973"/>
                  <a:pt x="2841316" y="54273"/>
                  <a:pt x="3092128" y="0"/>
                </a:cubicBezTo>
                <a:cubicBezTo>
                  <a:pt x="3342940" y="-54273"/>
                  <a:pt x="3509933" y="60619"/>
                  <a:pt x="3659491" y="0"/>
                </a:cubicBezTo>
                <a:cubicBezTo>
                  <a:pt x="3809049" y="-60619"/>
                  <a:pt x="3870110" y="24789"/>
                  <a:pt x="4039624" y="0"/>
                </a:cubicBezTo>
                <a:cubicBezTo>
                  <a:pt x="4209138" y="-24789"/>
                  <a:pt x="4354907" y="12291"/>
                  <a:pt x="4606987" y="0"/>
                </a:cubicBezTo>
                <a:cubicBezTo>
                  <a:pt x="4859067" y="-12291"/>
                  <a:pt x="5101988" y="6266"/>
                  <a:pt x="5299170" y="0"/>
                </a:cubicBezTo>
                <a:cubicBezTo>
                  <a:pt x="5496352" y="-6266"/>
                  <a:pt x="5879513" y="109047"/>
                  <a:pt x="6240992" y="0"/>
                </a:cubicBezTo>
                <a:cubicBezTo>
                  <a:pt x="6297468" y="178721"/>
                  <a:pt x="6176560" y="433187"/>
                  <a:pt x="6240992" y="549305"/>
                </a:cubicBezTo>
                <a:cubicBezTo>
                  <a:pt x="6305424" y="665423"/>
                  <a:pt x="6201819" y="889954"/>
                  <a:pt x="6240992" y="1015919"/>
                </a:cubicBezTo>
                <a:cubicBezTo>
                  <a:pt x="6280165" y="1141884"/>
                  <a:pt x="6202101" y="1455059"/>
                  <a:pt x="6240992" y="1689261"/>
                </a:cubicBezTo>
                <a:cubicBezTo>
                  <a:pt x="6279883" y="1923463"/>
                  <a:pt x="6220450" y="2044794"/>
                  <a:pt x="6240992" y="2279911"/>
                </a:cubicBezTo>
                <a:cubicBezTo>
                  <a:pt x="6261534" y="2515028"/>
                  <a:pt x="6210517" y="2805461"/>
                  <a:pt x="6240992" y="2953253"/>
                </a:cubicBezTo>
                <a:cubicBezTo>
                  <a:pt x="6271467" y="3101045"/>
                  <a:pt x="6206700" y="3327100"/>
                  <a:pt x="6240992" y="3502558"/>
                </a:cubicBezTo>
                <a:cubicBezTo>
                  <a:pt x="6275284" y="3678016"/>
                  <a:pt x="6230291" y="3869786"/>
                  <a:pt x="6240992" y="4134554"/>
                </a:cubicBezTo>
                <a:cubicBezTo>
                  <a:pt x="6119271" y="4197309"/>
                  <a:pt x="5924257" y="4090402"/>
                  <a:pt x="5673629" y="4134554"/>
                </a:cubicBezTo>
                <a:cubicBezTo>
                  <a:pt x="5423001" y="4178706"/>
                  <a:pt x="5237322" y="4108087"/>
                  <a:pt x="5106266" y="4134554"/>
                </a:cubicBezTo>
                <a:cubicBezTo>
                  <a:pt x="4975210" y="4161021"/>
                  <a:pt x="4871003" y="4096188"/>
                  <a:pt x="4726133" y="4134554"/>
                </a:cubicBezTo>
                <a:cubicBezTo>
                  <a:pt x="4581263" y="4172920"/>
                  <a:pt x="4325243" y="4127621"/>
                  <a:pt x="4158770" y="4134554"/>
                </a:cubicBezTo>
                <a:cubicBezTo>
                  <a:pt x="3992297" y="4141487"/>
                  <a:pt x="3895932" y="4128302"/>
                  <a:pt x="3653817" y="4134554"/>
                </a:cubicBezTo>
                <a:cubicBezTo>
                  <a:pt x="3411702" y="4140806"/>
                  <a:pt x="3315763" y="4098426"/>
                  <a:pt x="3148864" y="4134554"/>
                </a:cubicBezTo>
                <a:cubicBezTo>
                  <a:pt x="2981965" y="4170682"/>
                  <a:pt x="2849097" y="4107431"/>
                  <a:pt x="2643911" y="4134554"/>
                </a:cubicBezTo>
                <a:cubicBezTo>
                  <a:pt x="2438725" y="4161677"/>
                  <a:pt x="2325091" y="4131857"/>
                  <a:pt x="2138958" y="4134554"/>
                </a:cubicBezTo>
                <a:cubicBezTo>
                  <a:pt x="1952825" y="4137251"/>
                  <a:pt x="1783999" y="4115678"/>
                  <a:pt x="1509185" y="4134554"/>
                </a:cubicBezTo>
                <a:cubicBezTo>
                  <a:pt x="1234371" y="4153430"/>
                  <a:pt x="1191965" y="4073536"/>
                  <a:pt x="941822" y="4134554"/>
                </a:cubicBezTo>
                <a:cubicBezTo>
                  <a:pt x="691679" y="4195572"/>
                  <a:pt x="684155" y="4118747"/>
                  <a:pt x="561689" y="4134554"/>
                </a:cubicBezTo>
                <a:cubicBezTo>
                  <a:pt x="439223" y="4150361"/>
                  <a:pt x="250150" y="4086506"/>
                  <a:pt x="0" y="4134554"/>
                </a:cubicBezTo>
                <a:cubicBezTo>
                  <a:pt x="-34936" y="3864257"/>
                  <a:pt x="6478" y="3781011"/>
                  <a:pt x="0" y="3502558"/>
                </a:cubicBezTo>
                <a:cubicBezTo>
                  <a:pt x="-6478" y="3224105"/>
                  <a:pt x="30903" y="3143949"/>
                  <a:pt x="0" y="2829216"/>
                </a:cubicBezTo>
                <a:cubicBezTo>
                  <a:pt x="-30903" y="2514483"/>
                  <a:pt x="3091" y="2568804"/>
                  <a:pt x="0" y="2362602"/>
                </a:cubicBezTo>
                <a:cubicBezTo>
                  <a:pt x="-3091" y="2156400"/>
                  <a:pt x="27386" y="2074409"/>
                  <a:pt x="0" y="1895988"/>
                </a:cubicBezTo>
                <a:cubicBezTo>
                  <a:pt x="-27386" y="1717567"/>
                  <a:pt x="3994" y="1450943"/>
                  <a:pt x="0" y="1222647"/>
                </a:cubicBezTo>
                <a:cubicBezTo>
                  <a:pt x="-3994" y="994351"/>
                  <a:pt x="34949" y="962360"/>
                  <a:pt x="0" y="756033"/>
                </a:cubicBezTo>
                <a:cubicBezTo>
                  <a:pt x="-34949" y="549706"/>
                  <a:pt x="42941" y="164797"/>
                  <a:pt x="0" y="0"/>
                </a:cubicBezTo>
                <a:close/>
              </a:path>
              <a:path w="6240992" h="4134554" stroke="0" extrusionOk="0">
                <a:moveTo>
                  <a:pt x="0" y="0"/>
                </a:moveTo>
                <a:cubicBezTo>
                  <a:pt x="203527" y="-57358"/>
                  <a:pt x="263936" y="55129"/>
                  <a:pt x="504953" y="0"/>
                </a:cubicBezTo>
                <a:cubicBezTo>
                  <a:pt x="745970" y="-55129"/>
                  <a:pt x="772622" y="9085"/>
                  <a:pt x="885086" y="0"/>
                </a:cubicBezTo>
                <a:cubicBezTo>
                  <a:pt x="997550" y="-9085"/>
                  <a:pt x="1314939" y="51992"/>
                  <a:pt x="1577269" y="0"/>
                </a:cubicBezTo>
                <a:cubicBezTo>
                  <a:pt x="1839599" y="-51992"/>
                  <a:pt x="1871395" y="25206"/>
                  <a:pt x="2082222" y="0"/>
                </a:cubicBezTo>
                <a:cubicBezTo>
                  <a:pt x="2293049" y="-25206"/>
                  <a:pt x="2387539" y="1470"/>
                  <a:pt x="2587175" y="0"/>
                </a:cubicBezTo>
                <a:cubicBezTo>
                  <a:pt x="2786811" y="-1470"/>
                  <a:pt x="3115341" y="36411"/>
                  <a:pt x="3279358" y="0"/>
                </a:cubicBezTo>
                <a:cubicBezTo>
                  <a:pt x="3443375" y="-36411"/>
                  <a:pt x="3559108" y="20348"/>
                  <a:pt x="3721901" y="0"/>
                </a:cubicBezTo>
                <a:cubicBezTo>
                  <a:pt x="3884694" y="-20348"/>
                  <a:pt x="4152277" y="66527"/>
                  <a:pt x="4414083" y="0"/>
                </a:cubicBezTo>
                <a:cubicBezTo>
                  <a:pt x="4675889" y="-66527"/>
                  <a:pt x="4805593" y="8065"/>
                  <a:pt x="5106266" y="0"/>
                </a:cubicBezTo>
                <a:cubicBezTo>
                  <a:pt x="5406939" y="-8065"/>
                  <a:pt x="5547260" y="9619"/>
                  <a:pt x="5673629" y="0"/>
                </a:cubicBezTo>
                <a:cubicBezTo>
                  <a:pt x="5799998" y="-9619"/>
                  <a:pt x="6027932" y="23896"/>
                  <a:pt x="6240992" y="0"/>
                </a:cubicBezTo>
                <a:cubicBezTo>
                  <a:pt x="6278801" y="162227"/>
                  <a:pt x="6222250" y="335899"/>
                  <a:pt x="6240992" y="549305"/>
                </a:cubicBezTo>
                <a:cubicBezTo>
                  <a:pt x="6259734" y="762711"/>
                  <a:pt x="6223703" y="819964"/>
                  <a:pt x="6240992" y="1015919"/>
                </a:cubicBezTo>
                <a:cubicBezTo>
                  <a:pt x="6258281" y="1211874"/>
                  <a:pt x="6228462" y="1357250"/>
                  <a:pt x="6240992" y="1606570"/>
                </a:cubicBezTo>
                <a:cubicBezTo>
                  <a:pt x="6253522" y="1855890"/>
                  <a:pt x="6210247" y="2077900"/>
                  <a:pt x="6240992" y="2197220"/>
                </a:cubicBezTo>
                <a:cubicBezTo>
                  <a:pt x="6271737" y="2316540"/>
                  <a:pt x="6172385" y="2561264"/>
                  <a:pt x="6240992" y="2787871"/>
                </a:cubicBezTo>
                <a:cubicBezTo>
                  <a:pt x="6309599" y="3014478"/>
                  <a:pt x="6188555" y="3209981"/>
                  <a:pt x="6240992" y="3419867"/>
                </a:cubicBezTo>
                <a:cubicBezTo>
                  <a:pt x="6293429" y="3629753"/>
                  <a:pt x="6189783" y="3821567"/>
                  <a:pt x="6240992" y="4134554"/>
                </a:cubicBezTo>
                <a:cubicBezTo>
                  <a:pt x="6053764" y="4174799"/>
                  <a:pt x="5806562" y="4104036"/>
                  <a:pt x="5611219" y="4134554"/>
                </a:cubicBezTo>
                <a:cubicBezTo>
                  <a:pt x="5415876" y="4165072"/>
                  <a:pt x="5277788" y="4092002"/>
                  <a:pt x="5168676" y="4134554"/>
                </a:cubicBezTo>
                <a:cubicBezTo>
                  <a:pt x="5059564" y="4177106"/>
                  <a:pt x="4805859" y="4105018"/>
                  <a:pt x="4476493" y="4134554"/>
                </a:cubicBezTo>
                <a:cubicBezTo>
                  <a:pt x="4147127" y="4164090"/>
                  <a:pt x="4184441" y="4117084"/>
                  <a:pt x="3909130" y="4134554"/>
                </a:cubicBezTo>
                <a:cubicBezTo>
                  <a:pt x="3633819" y="4152024"/>
                  <a:pt x="3563130" y="4116489"/>
                  <a:pt x="3466587" y="4134554"/>
                </a:cubicBezTo>
                <a:cubicBezTo>
                  <a:pt x="3370044" y="4152619"/>
                  <a:pt x="3172722" y="4095506"/>
                  <a:pt x="2899224" y="4134554"/>
                </a:cubicBezTo>
                <a:cubicBezTo>
                  <a:pt x="2625726" y="4173602"/>
                  <a:pt x="2631728" y="4128239"/>
                  <a:pt x="2519091" y="4134554"/>
                </a:cubicBezTo>
                <a:cubicBezTo>
                  <a:pt x="2406454" y="4140869"/>
                  <a:pt x="2251158" y="4097674"/>
                  <a:pt x="2138958" y="4134554"/>
                </a:cubicBezTo>
                <a:cubicBezTo>
                  <a:pt x="2026758" y="4171434"/>
                  <a:pt x="1704954" y="4133149"/>
                  <a:pt x="1571595" y="4134554"/>
                </a:cubicBezTo>
                <a:cubicBezTo>
                  <a:pt x="1438236" y="4135959"/>
                  <a:pt x="1273892" y="4105385"/>
                  <a:pt x="1129052" y="4134554"/>
                </a:cubicBezTo>
                <a:cubicBezTo>
                  <a:pt x="984212" y="4163723"/>
                  <a:pt x="735819" y="4118323"/>
                  <a:pt x="499279" y="4134554"/>
                </a:cubicBezTo>
                <a:cubicBezTo>
                  <a:pt x="262739" y="4150785"/>
                  <a:pt x="175707" y="4113810"/>
                  <a:pt x="0" y="4134554"/>
                </a:cubicBezTo>
                <a:cubicBezTo>
                  <a:pt x="-18003" y="3832820"/>
                  <a:pt x="20868" y="3631103"/>
                  <a:pt x="0" y="3502558"/>
                </a:cubicBezTo>
                <a:cubicBezTo>
                  <a:pt x="-20868" y="3374013"/>
                  <a:pt x="18436" y="3109641"/>
                  <a:pt x="0" y="2870562"/>
                </a:cubicBezTo>
                <a:cubicBezTo>
                  <a:pt x="-18436" y="2631483"/>
                  <a:pt x="11970" y="2585298"/>
                  <a:pt x="0" y="2362602"/>
                </a:cubicBezTo>
                <a:cubicBezTo>
                  <a:pt x="-11970" y="2139906"/>
                  <a:pt x="71229" y="1932824"/>
                  <a:pt x="0" y="1730606"/>
                </a:cubicBezTo>
                <a:cubicBezTo>
                  <a:pt x="-71229" y="1528388"/>
                  <a:pt x="29504" y="1290243"/>
                  <a:pt x="0" y="1057265"/>
                </a:cubicBezTo>
                <a:cubicBezTo>
                  <a:pt x="-29504" y="824287"/>
                  <a:pt x="58015" y="693996"/>
                  <a:pt x="0" y="507959"/>
                </a:cubicBezTo>
                <a:cubicBezTo>
                  <a:pt x="-58015" y="321922"/>
                  <a:pt x="3055" y="247796"/>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Docker - network</a:t>
            </a:r>
          </a:p>
        </p:txBody>
      </p:sp>
      <p:sp>
        <p:nvSpPr>
          <p:cNvPr id="6" name="Rectangle 5">
            <a:extLst>
              <a:ext uri="{FF2B5EF4-FFF2-40B4-BE49-F238E27FC236}">
                <a16:creationId xmlns:a16="http://schemas.microsoft.com/office/drawing/2014/main" id="{B8485F44-3574-A142-8338-D0C37EA5117B}"/>
              </a:ext>
            </a:extLst>
          </p:cNvPr>
          <p:cNvSpPr/>
          <p:nvPr/>
        </p:nvSpPr>
        <p:spPr>
          <a:xfrm>
            <a:off x="7961376" y="330403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chemeClr val="tx2">
              <a:lumMod val="50000"/>
              <a:lumOff val="50000"/>
              <a:alpha val="38000"/>
            </a:schemeClr>
          </a:solid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locally external to docker</a:t>
            </a:r>
          </a:p>
        </p:txBody>
      </p:sp>
      <p:sp>
        <p:nvSpPr>
          <p:cNvPr id="7" name="Rectangle 6">
            <a:extLst>
              <a:ext uri="{FF2B5EF4-FFF2-40B4-BE49-F238E27FC236}">
                <a16:creationId xmlns:a16="http://schemas.microsoft.com/office/drawing/2014/main" id="{1F29B248-4951-5D4E-A405-113BCCCB9DBD}"/>
              </a:ext>
            </a:extLst>
          </p:cNvPr>
          <p:cNvSpPr/>
          <p:nvPr/>
        </p:nvSpPr>
        <p:spPr>
          <a:xfrm>
            <a:off x="4413504" y="2048256"/>
            <a:ext cx="1133856" cy="8778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Broker</a:t>
            </a:r>
          </a:p>
        </p:txBody>
      </p:sp>
      <p:sp>
        <p:nvSpPr>
          <p:cNvPr id="8" name="Rectangle 7">
            <a:extLst>
              <a:ext uri="{FF2B5EF4-FFF2-40B4-BE49-F238E27FC236}">
                <a16:creationId xmlns:a16="http://schemas.microsoft.com/office/drawing/2014/main" id="{246382E0-643A-3741-8F95-9D3C52AE7BF6}"/>
              </a:ext>
            </a:extLst>
          </p:cNvPr>
          <p:cNvSpPr/>
          <p:nvPr/>
        </p:nvSpPr>
        <p:spPr>
          <a:xfrm>
            <a:off x="396240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00FF"/>
                </a:solidFill>
              </a:rPr>
              <a:t>Internal Listener</a:t>
            </a:r>
          </a:p>
        </p:txBody>
      </p:sp>
      <p:sp>
        <p:nvSpPr>
          <p:cNvPr id="9" name="Rectangle 8">
            <a:extLst>
              <a:ext uri="{FF2B5EF4-FFF2-40B4-BE49-F238E27FC236}">
                <a16:creationId xmlns:a16="http://schemas.microsoft.com/office/drawing/2014/main" id="{625F1AB9-2AB9-5B48-A4BE-D7FC4730D2FB}"/>
              </a:ext>
            </a:extLst>
          </p:cNvPr>
          <p:cNvSpPr/>
          <p:nvPr/>
        </p:nvSpPr>
        <p:spPr>
          <a:xfrm>
            <a:off x="554736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FF"/>
                </a:solidFill>
              </a:rPr>
              <a:t>External Listener</a:t>
            </a:r>
          </a:p>
        </p:txBody>
      </p:sp>
      <p:cxnSp>
        <p:nvCxnSpPr>
          <p:cNvPr id="11" name="Elbow Connector 10">
            <a:extLst>
              <a:ext uri="{FF2B5EF4-FFF2-40B4-BE49-F238E27FC236}">
                <a16:creationId xmlns:a16="http://schemas.microsoft.com/office/drawing/2014/main" id="{812C1C7E-E883-4D49-A623-77B3457E2351}"/>
              </a:ext>
            </a:extLst>
          </p:cNvPr>
          <p:cNvCxnSpPr>
            <a:cxnSpLocks/>
            <a:stCxn id="9" idx="3"/>
            <a:endCxn id="6" idx="0"/>
          </p:cNvCxnSpPr>
          <p:nvPr/>
        </p:nvCxnSpPr>
        <p:spPr>
          <a:xfrm>
            <a:off x="5998464" y="2487168"/>
            <a:ext cx="2889504" cy="81686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9DCC3-33A8-CD48-9AB4-A49BEF3720F3}"/>
              </a:ext>
            </a:extLst>
          </p:cNvPr>
          <p:cNvSpPr txBox="1"/>
          <p:nvPr/>
        </p:nvSpPr>
        <p:spPr>
          <a:xfrm>
            <a:off x="5772912" y="2926080"/>
            <a:ext cx="1095172" cy="261610"/>
          </a:xfrm>
          <a:prstGeom prst="rect">
            <a:avLst/>
          </a:prstGeom>
          <a:noFill/>
        </p:spPr>
        <p:txBody>
          <a:bodyPr wrap="none" rtlCol="0">
            <a:spAutoFit/>
          </a:bodyPr>
          <a:lstStyle/>
          <a:p>
            <a:r>
              <a:rPr lang="en-US" sz="1050" dirty="0"/>
              <a:t>localhost:9092</a:t>
            </a:r>
          </a:p>
        </p:txBody>
      </p:sp>
      <p:sp>
        <p:nvSpPr>
          <p:cNvPr id="15" name="Rectangle 14">
            <a:extLst>
              <a:ext uri="{FF2B5EF4-FFF2-40B4-BE49-F238E27FC236}">
                <a16:creationId xmlns:a16="http://schemas.microsoft.com/office/drawing/2014/main" id="{10FBF577-4241-3741-AE04-B1825DB13AF7}"/>
              </a:ext>
            </a:extLst>
          </p:cNvPr>
          <p:cNvSpPr/>
          <p:nvPr/>
        </p:nvSpPr>
        <p:spPr>
          <a:xfrm>
            <a:off x="1316736" y="174955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 to docker</a:t>
            </a:r>
          </a:p>
        </p:txBody>
      </p:sp>
      <p:sp>
        <p:nvSpPr>
          <p:cNvPr id="16" name="Rectangle 15">
            <a:extLst>
              <a:ext uri="{FF2B5EF4-FFF2-40B4-BE49-F238E27FC236}">
                <a16:creationId xmlns:a16="http://schemas.microsoft.com/office/drawing/2014/main" id="{3C560902-BDA1-8A4F-BB14-F862994743D2}"/>
              </a:ext>
            </a:extLst>
          </p:cNvPr>
          <p:cNvSpPr/>
          <p:nvPr/>
        </p:nvSpPr>
        <p:spPr>
          <a:xfrm>
            <a:off x="4413504" y="3680143"/>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Zookeeper</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3"/>
            <a:endCxn id="8" idx="1"/>
          </p:cNvCxnSpPr>
          <p:nvPr/>
        </p:nvCxnSpPr>
        <p:spPr>
          <a:xfrm>
            <a:off x="3169920" y="2258568"/>
            <a:ext cx="792480" cy="228600"/>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4413504" y="4434206"/>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1" name="TextBox 20">
            <a:extLst>
              <a:ext uri="{FF2B5EF4-FFF2-40B4-BE49-F238E27FC236}">
                <a16:creationId xmlns:a16="http://schemas.microsoft.com/office/drawing/2014/main" id="{587ECD89-E283-2C46-AF58-A581E7311990}"/>
              </a:ext>
            </a:extLst>
          </p:cNvPr>
          <p:cNvSpPr txBox="1"/>
          <p:nvPr/>
        </p:nvSpPr>
        <p:spPr>
          <a:xfrm>
            <a:off x="2867228" y="2804160"/>
            <a:ext cx="920445" cy="253916"/>
          </a:xfrm>
          <a:prstGeom prst="rect">
            <a:avLst/>
          </a:prstGeom>
          <a:noFill/>
        </p:spPr>
        <p:txBody>
          <a:bodyPr wrap="none" rtlCol="0">
            <a:spAutoFit/>
          </a:bodyPr>
          <a:lstStyle/>
          <a:p>
            <a:r>
              <a:rPr lang="en-US" sz="1050" dirty="0"/>
              <a:t>kafka:29092</a:t>
            </a:r>
          </a:p>
        </p:txBody>
      </p:sp>
      <p:cxnSp>
        <p:nvCxnSpPr>
          <p:cNvPr id="22" name="Elbow Connector 21">
            <a:extLst>
              <a:ext uri="{FF2B5EF4-FFF2-40B4-BE49-F238E27FC236}">
                <a16:creationId xmlns:a16="http://schemas.microsoft.com/office/drawing/2014/main" id="{76C73F3B-AF27-C94B-B6EE-9458D00DC1D1}"/>
              </a:ext>
            </a:extLst>
          </p:cNvPr>
          <p:cNvCxnSpPr>
            <a:cxnSpLocks/>
            <a:stCxn id="20" idx="3"/>
            <a:endCxn id="6" idx="2"/>
          </p:cNvCxnSpPr>
          <p:nvPr/>
        </p:nvCxnSpPr>
        <p:spPr>
          <a:xfrm flipV="1">
            <a:off x="5547360" y="4322064"/>
            <a:ext cx="3340608" cy="362999"/>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B1694-6DE0-2B4E-8881-39843EC2F7A0}"/>
              </a:ext>
            </a:extLst>
          </p:cNvPr>
          <p:cNvSpPr txBox="1"/>
          <p:nvPr/>
        </p:nvSpPr>
        <p:spPr>
          <a:xfrm>
            <a:off x="5519530" y="4786451"/>
            <a:ext cx="1056700" cy="253916"/>
          </a:xfrm>
          <a:prstGeom prst="rect">
            <a:avLst/>
          </a:prstGeom>
          <a:noFill/>
        </p:spPr>
        <p:txBody>
          <a:bodyPr wrap="none" rtlCol="0">
            <a:spAutoFit/>
          </a:bodyPr>
          <a:lstStyle/>
          <a:p>
            <a:r>
              <a:rPr lang="en-US" sz="1050" dirty="0"/>
              <a:t>localhost:8090</a:t>
            </a:r>
          </a:p>
        </p:txBody>
      </p:sp>
    </p:spTree>
    <p:extLst>
      <p:ext uri="{BB962C8B-B14F-4D97-AF65-F5344CB8AC3E}">
        <p14:creationId xmlns:p14="http://schemas.microsoft.com/office/powerpoint/2010/main" val="3744276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81</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5247344" cy="2495320"/>
          </a:xfrm>
          <a:custGeom>
            <a:avLst/>
            <a:gdLst>
              <a:gd name="connsiteX0" fmla="*/ 0 w 5247344"/>
              <a:gd name="connsiteY0" fmla="*/ 0 h 2495320"/>
              <a:gd name="connsiteX1" fmla="*/ 687985 w 5247344"/>
              <a:gd name="connsiteY1" fmla="*/ 0 h 2495320"/>
              <a:gd name="connsiteX2" fmla="*/ 1375970 w 5247344"/>
              <a:gd name="connsiteY2" fmla="*/ 0 h 2495320"/>
              <a:gd name="connsiteX3" fmla="*/ 1959008 w 5247344"/>
              <a:gd name="connsiteY3" fmla="*/ 0 h 2495320"/>
              <a:gd name="connsiteX4" fmla="*/ 2594520 w 5247344"/>
              <a:gd name="connsiteY4" fmla="*/ 0 h 2495320"/>
              <a:gd name="connsiteX5" fmla="*/ 3125085 w 5247344"/>
              <a:gd name="connsiteY5" fmla="*/ 0 h 2495320"/>
              <a:gd name="connsiteX6" fmla="*/ 3708123 w 5247344"/>
              <a:gd name="connsiteY6" fmla="*/ 0 h 2495320"/>
              <a:gd name="connsiteX7" fmla="*/ 4396108 w 5247344"/>
              <a:gd name="connsiteY7" fmla="*/ 0 h 2495320"/>
              <a:gd name="connsiteX8" fmla="*/ 5247344 w 5247344"/>
              <a:gd name="connsiteY8" fmla="*/ 0 h 2495320"/>
              <a:gd name="connsiteX9" fmla="*/ 5247344 w 5247344"/>
              <a:gd name="connsiteY9" fmla="*/ 524017 h 2495320"/>
              <a:gd name="connsiteX10" fmla="*/ 5247344 w 5247344"/>
              <a:gd name="connsiteY10" fmla="*/ 973175 h 2495320"/>
              <a:gd name="connsiteX11" fmla="*/ 5247344 w 5247344"/>
              <a:gd name="connsiteY11" fmla="*/ 1447286 h 2495320"/>
              <a:gd name="connsiteX12" fmla="*/ 5247344 w 5247344"/>
              <a:gd name="connsiteY12" fmla="*/ 1946350 h 2495320"/>
              <a:gd name="connsiteX13" fmla="*/ 5247344 w 5247344"/>
              <a:gd name="connsiteY13" fmla="*/ 2495320 h 2495320"/>
              <a:gd name="connsiteX14" fmla="*/ 4559359 w 5247344"/>
              <a:gd name="connsiteY14" fmla="*/ 2495320 h 2495320"/>
              <a:gd name="connsiteX15" fmla="*/ 3976321 w 5247344"/>
              <a:gd name="connsiteY15" fmla="*/ 2495320 h 2495320"/>
              <a:gd name="connsiteX16" fmla="*/ 3393282 w 5247344"/>
              <a:gd name="connsiteY16" fmla="*/ 2495320 h 2495320"/>
              <a:gd name="connsiteX17" fmla="*/ 2810244 w 5247344"/>
              <a:gd name="connsiteY17" fmla="*/ 2495320 h 2495320"/>
              <a:gd name="connsiteX18" fmla="*/ 2227206 w 5247344"/>
              <a:gd name="connsiteY18" fmla="*/ 2495320 h 2495320"/>
              <a:gd name="connsiteX19" fmla="*/ 1696641 w 5247344"/>
              <a:gd name="connsiteY19" fmla="*/ 2495320 h 2495320"/>
              <a:gd name="connsiteX20" fmla="*/ 1061130 w 5247344"/>
              <a:gd name="connsiteY20" fmla="*/ 2495320 h 2495320"/>
              <a:gd name="connsiteX21" fmla="*/ 0 w 5247344"/>
              <a:gd name="connsiteY21" fmla="*/ 2495320 h 2495320"/>
              <a:gd name="connsiteX22" fmla="*/ 0 w 5247344"/>
              <a:gd name="connsiteY22" fmla="*/ 1946350 h 2495320"/>
              <a:gd name="connsiteX23" fmla="*/ 0 w 5247344"/>
              <a:gd name="connsiteY23" fmla="*/ 1422332 h 2495320"/>
              <a:gd name="connsiteX24" fmla="*/ 0 w 5247344"/>
              <a:gd name="connsiteY24" fmla="*/ 873362 h 2495320"/>
              <a:gd name="connsiteX25" fmla="*/ 0 w 5247344"/>
              <a:gd name="connsiteY25" fmla="*/ 0 h 24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47344" h="2495320" fill="none" extrusionOk="0">
                <a:moveTo>
                  <a:pt x="0" y="0"/>
                </a:moveTo>
                <a:cubicBezTo>
                  <a:pt x="281235" y="-65702"/>
                  <a:pt x="367165" y="25413"/>
                  <a:pt x="687985" y="0"/>
                </a:cubicBezTo>
                <a:cubicBezTo>
                  <a:pt x="1008806" y="-25413"/>
                  <a:pt x="1043794" y="6392"/>
                  <a:pt x="1375970" y="0"/>
                </a:cubicBezTo>
                <a:cubicBezTo>
                  <a:pt x="1708146" y="-6392"/>
                  <a:pt x="1727107" y="18876"/>
                  <a:pt x="1959008" y="0"/>
                </a:cubicBezTo>
                <a:cubicBezTo>
                  <a:pt x="2190909" y="-18876"/>
                  <a:pt x="2386212" y="43151"/>
                  <a:pt x="2594520" y="0"/>
                </a:cubicBezTo>
                <a:cubicBezTo>
                  <a:pt x="2802828" y="-43151"/>
                  <a:pt x="2903565" y="22254"/>
                  <a:pt x="3125085" y="0"/>
                </a:cubicBezTo>
                <a:cubicBezTo>
                  <a:pt x="3346606" y="-22254"/>
                  <a:pt x="3496865" y="57533"/>
                  <a:pt x="3708123" y="0"/>
                </a:cubicBezTo>
                <a:cubicBezTo>
                  <a:pt x="3919381" y="-57533"/>
                  <a:pt x="4063073" y="50534"/>
                  <a:pt x="4396108" y="0"/>
                </a:cubicBezTo>
                <a:cubicBezTo>
                  <a:pt x="4729144" y="-50534"/>
                  <a:pt x="4965075" y="11860"/>
                  <a:pt x="5247344" y="0"/>
                </a:cubicBezTo>
                <a:cubicBezTo>
                  <a:pt x="5286008" y="159005"/>
                  <a:pt x="5227479" y="418702"/>
                  <a:pt x="5247344" y="524017"/>
                </a:cubicBezTo>
                <a:cubicBezTo>
                  <a:pt x="5267209" y="629332"/>
                  <a:pt x="5197267" y="823677"/>
                  <a:pt x="5247344" y="973175"/>
                </a:cubicBezTo>
                <a:cubicBezTo>
                  <a:pt x="5297421" y="1122673"/>
                  <a:pt x="5195816" y="1348898"/>
                  <a:pt x="5247344" y="1447286"/>
                </a:cubicBezTo>
                <a:cubicBezTo>
                  <a:pt x="5298872" y="1545674"/>
                  <a:pt x="5228871" y="1724669"/>
                  <a:pt x="5247344" y="1946350"/>
                </a:cubicBezTo>
                <a:cubicBezTo>
                  <a:pt x="5265817" y="2168031"/>
                  <a:pt x="5186994" y="2330767"/>
                  <a:pt x="5247344" y="2495320"/>
                </a:cubicBezTo>
                <a:cubicBezTo>
                  <a:pt x="5101677" y="2558212"/>
                  <a:pt x="4729932" y="2465454"/>
                  <a:pt x="4559359" y="2495320"/>
                </a:cubicBezTo>
                <a:cubicBezTo>
                  <a:pt x="4388786" y="2525186"/>
                  <a:pt x="4172535" y="2489528"/>
                  <a:pt x="3976321" y="2495320"/>
                </a:cubicBezTo>
                <a:cubicBezTo>
                  <a:pt x="3780107" y="2501112"/>
                  <a:pt x="3595472" y="2477481"/>
                  <a:pt x="3393282" y="2495320"/>
                </a:cubicBezTo>
                <a:cubicBezTo>
                  <a:pt x="3191092" y="2513159"/>
                  <a:pt x="3076931" y="2439824"/>
                  <a:pt x="2810244" y="2495320"/>
                </a:cubicBezTo>
                <a:cubicBezTo>
                  <a:pt x="2543557" y="2550816"/>
                  <a:pt x="2504699" y="2469487"/>
                  <a:pt x="2227206" y="2495320"/>
                </a:cubicBezTo>
                <a:cubicBezTo>
                  <a:pt x="1949713" y="2521153"/>
                  <a:pt x="1950236" y="2468001"/>
                  <a:pt x="1696641" y="2495320"/>
                </a:cubicBezTo>
                <a:cubicBezTo>
                  <a:pt x="1443046" y="2522639"/>
                  <a:pt x="1317424" y="2470437"/>
                  <a:pt x="1061130" y="2495320"/>
                </a:cubicBezTo>
                <a:cubicBezTo>
                  <a:pt x="804836" y="2520203"/>
                  <a:pt x="435953" y="2440918"/>
                  <a:pt x="0" y="2495320"/>
                </a:cubicBezTo>
                <a:cubicBezTo>
                  <a:pt x="-11426" y="2308081"/>
                  <a:pt x="23822" y="2207700"/>
                  <a:pt x="0" y="1946350"/>
                </a:cubicBezTo>
                <a:cubicBezTo>
                  <a:pt x="-23822" y="1685000"/>
                  <a:pt x="35496" y="1580637"/>
                  <a:pt x="0" y="1422332"/>
                </a:cubicBezTo>
                <a:cubicBezTo>
                  <a:pt x="-35496" y="1264027"/>
                  <a:pt x="51547" y="1120327"/>
                  <a:pt x="0" y="873362"/>
                </a:cubicBezTo>
                <a:cubicBezTo>
                  <a:pt x="-51547" y="626397"/>
                  <a:pt x="46482" y="415863"/>
                  <a:pt x="0" y="0"/>
                </a:cubicBezTo>
                <a:close/>
              </a:path>
              <a:path w="5247344" h="2495320"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305010" y="152524"/>
                  <a:pt x="5222585" y="299888"/>
                  <a:pt x="5247344" y="499064"/>
                </a:cubicBezTo>
                <a:cubicBezTo>
                  <a:pt x="5272103" y="698240"/>
                  <a:pt x="5202762" y="796401"/>
                  <a:pt x="5247344" y="998128"/>
                </a:cubicBezTo>
                <a:cubicBezTo>
                  <a:pt x="5291926" y="1199855"/>
                  <a:pt x="5203655" y="1266208"/>
                  <a:pt x="5247344" y="1522145"/>
                </a:cubicBezTo>
                <a:cubicBezTo>
                  <a:pt x="5291033" y="1778082"/>
                  <a:pt x="5240465" y="1855153"/>
                  <a:pt x="5247344" y="1946350"/>
                </a:cubicBezTo>
                <a:cubicBezTo>
                  <a:pt x="5254223" y="2037547"/>
                  <a:pt x="5204915" y="2277183"/>
                  <a:pt x="5247344" y="2495320"/>
                </a:cubicBezTo>
                <a:cubicBezTo>
                  <a:pt x="5006309" y="2545128"/>
                  <a:pt x="4954920" y="2449245"/>
                  <a:pt x="4664306" y="2495320"/>
                </a:cubicBezTo>
                <a:cubicBezTo>
                  <a:pt x="4373692" y="2541395"/>
                  <a:pt x="4367084" y="2437537"/>
                  <a:pt x="4081268" y="2495320"/>
                </a:cubicBezTo>
                <a:cubicBezTo>
                  <a:pt x="3795452" y="2553103"/>
                  <a:pt x="3670436" y="2470846"/>
                  <a:pt x="3393282" y="2495320"/>
                </a:cubicBezTo>
                <a:cubicBezTo>
                  <a:pt x="3116128" y="2519794"/>
                  <a:pt x="2955151" y="2436780"/>
                  <a:pt x="2810244" y="2495320"/>
                </a:cubicBezTo>
                <a:cubicBezTo>
                  <a:pt x="2665337" y="2553860"/>
                  <a:pt x="2543745" y="2495258"/>
                  <a:pt x="2384626" y="2495320"/>
                </a:cubicBezTo>
                <a:cubicBezTo>
                  <a:pt x="2225507" y="2495382"/>
                  <a:pt x="2115563" y="2466857"/>
                  <a:pt x="1906535" y="2495320"/>
                </a:cubicBezTo>
                <a:cubicBezTo>
                  <a:pt x="1697507" y="2523783"/>
                  <a:pt x="1363319" y="2413488"/>
                  <a:pt x="1218550" y="2495320"/>
                </a:cubicBezTo>
                <a:cubicBezTo>
                  <a:pt x="1073781" y="2577152"/>
                  <a:pt x="780249" y="2457071"/>
                  <a:pt x="635512" y="2495320"/>
                </a:cubicBezTo>
                <a:cubicBezTo>
                  <a:pt x="490775" y="2533569"/>
                  <a:pt x="201707" y="2432324"/>
                  <a:pt x="0" y="2495320"/>
                </a:cubicBezTo>
                <a:cubicBezTo>
                  <a:pt x="-20853" y="2388668"/>
                  <a:pt x="2719" y="2151822"/>
                  <a:pt x="0" y="1996256"/>
                </a:cubicBezTo>
                <a:cubicBezTo>
                  <a:pt x="-2719" y="1840690"/>
                  <a:pt x="35958" y="1662419"/>
                  <a:pt x="0" y="1572052"/>
                </a:cubicBezTo>
                <a:cubicBezTo>
                  <a:pt x="-35958" y="1481685"/>
                  <a:pt x="24459" y="1347461"/>
                  <a:pt x="0" y="1147847"/>
                </a:cubicBezTo>
                <a:cubicBezTo>
                  <a:pt x="-24459" y="948234"/>
                  <a:pt x="37340" y="853105"/>
                  <a:pt x="0" y="623830"/>
                </a:cubicBezTo>
                <a:cubicBezTo>
                  <a:pt x="-37340" y="394555"/>
                  <a:pt x="11035" y="239941"/>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sp>
        <p:nvSpPr>
          <p:cNvPr id="15" name="Rectangle 14">
            <a:extLst>
              <a:ext uri="{FF2B5EF4-FFF2-40B4-BE49-F238E27FC236}">
                <a16:creationId xmlns:a16="http://schemas.microsoft.com/office/drawing/2014/main" id="{10FBF577-4241-3741-AE04-B1825DB13AF7}"/>
              </a:ext>
            </a:extLst>
          </p:cNvPr>
          <p:cNvSpPr/>
          <p:nvPr/>
        </p:nvSpPr>
        <p:spPr>
          <a:xfrm>
            <a:off x="999744" y="3047999"/>
            <a:ext cx="3273552" cy="356783"/>
          </a:xfrm>
          <a:custGeom>
            <a:avLst/>
            <a:gdLst>
              <a:gd name="connsiteX0" fmla="*/ 0 w 3273552"/>
              <a:gd name="connsiteY0" fmla="*/ 0 h 356783"/>
              <a:gd name="connsiteX1" fmla="*/ 611063 w 3273552"/>
              <a:gd name="connsiteY1" fmla="*/ 0 h 356783"/>
              <a:gd name="connsiteX2" fmla="*/ 1189391 w 3273552"/>
              <a:gd name="connsiteY2" fmla="*/ 0 h 356783"/>
              <a:gd name="connsiteX3" fmla="*/ 1767718 w 3273552"/>
              <a:gd name="connsiteY3" fmla="*/ 0 h 356783"/>
              <a:gd name="connsiteX4" fmla="*/ 2215104 w 3273552"/>
              <a:gd name="connsiteY4" fmla="*/ 0 h 356783"/>
              <a:gd name="connsiteX5" fmla="*/ 2695224 w 3273552"/>
              <a:gd name="connsiteY5" fmla="*/ 0 h 356783"/>
              <a:gd name="connsiteX6" fmla="*/ 3273552 w 3273552"/>
              <a:gd name="connsiteY6" fmla="*/ 0 h 356783"/>
              <a:gd name="connsiteX7" fmla="*/ 3273552 w 3273552"/>
              <a:gd name="connsiteY7" fmla="*/ 356783 h 356783"/>
              <a:gd name="connsiteX8" fmla="*/ 2727960 w 3273552"/>
              <a:gd name="connsiteY8" fmla="*/ 356783 h 356783"/>
              <a:gd name="connsiteX9" fmla="*/ 2280575 w 3273552"/>
              <a:gd name="connsiteY9" fmla="*/ 356783 h 356783"/>
              <a:gd name="connsiteX10" fmla="*/ 1833189 w 3273552"/>
              <a:gd name="connsiteY10" fmla="*/ 356783 h 356783"/>
              <a:gd name="connsiteX11" fmla="*/ 1254862 w 3273552"/>
              <a:gd name="connsiteY11" fmla="*/ 356783 h 356783"/>
              <a:gd name="connsiteX12" fmla="*/ 774741 w 3273552"/>
              <a:gd name="connsiteY12" fmla="*/ 356783 h 356783"/>
              <a:gd name="connsiteX13" fmla="*/ 0 w 3273552"/>
              <a:gd name="connsiteY13" fmla="*/ 356783 h 356783"/>
              <a:gd name="connsiteX14" fmla="*/ 0 w 3273552"/>
              <a:gd name="connsiteY14"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3552" h="356783" fill="none" extrusionOk="0">
                <a:moveTo>
                  <a:pt x="0" y="0"/>
                </a:moveTo>
                <a:cubicBezTo>
                  <a:pt x="188241" y="-21464"/>
                  <a:pt x="362419" y="67328"/>
                  <a:pt x="611063" y="0"/>
                </a:cubicBezTo>
                <a:cubicBezTo>
                  <a:pt x="859707" y="-67328"/>
                  <a:pt x="909364" y="47707"/>
                  <a:pt x="1189391" y="0"/>
                </a:cubicBezTo>
                <a:cubicBezTo>
                  <a:pt x="1469418" y="-47707"/>
                  <a:pt x="1537787" y="52436"/>
                  <a:pt x="1767718" y="0"/>
                </a:cubicBezTo>
                <a:cubicBezTo>
                  <a:pt x="1997649" y="-52436"/>
                  <a:pt x="2071816" y="53003"/>
                  <a:pt x="2215104" y="0"/>
                </a:cubicBezTo>
                <a:cubicBezTo>
                  <a:pt x="2358392" y="-53003"/>
                  <a:pt x="2553258" y="48807"/>
                  <a:pt x="2695224" y="0"/>
                </a:cubicBezTo>
                <a:cubicBezTo>
                  <a:pt x="2837190" y="-48807"/>
                  <a:pt x="2998295" y="453"/>
                  <a:pt x="3273552" y="0"/>
                </a:cubicBezTo>
                <a:cubicBezTo>
                  <a:pt x="3312161" y="99583"/>
                  <a:pt x="3253458" y="220786"/>
                  <a:pt x="3273552" y="356783"/>
                </a:cubicBezTo>
                <a:cubicBezTo>
                  <a:pt x="3089579" y="393155"/>
                  <a:pt x="2877277" y="315598"/>
                  <a:pt x="2727960" y="356783"/>
                </a:cubicBezTo>
                <a:cubicBezTo>
                  <a:pt x="2578643" y="397968"/>
                  <a:pt x="2408207" y="345153"/>
                  <a:pt x="2280575" y="356783"/>
                </a:cubicBezTo>
                <a:cubicBezTo>
                  <a:pt x="2152944" y="368413"/>
                  <a:pt x="1933440" y="332980"/>
                  <a:pt x="1833189" y="356783"/>
                </a:cubicBezTo>
                <a:cubicBezTo>
                  <a:pt x="1732938" y="380586"/>
                  <a:pt x="1503906" y="350525"/>
                  <a:pt x="1254862" y="356783"/>
                </a:cubicBezTo>
                <a:cubicBezTo>
                  <a:pt x="1005818" y="363041"/>
                  <a:pt x="871932" y="350601"/>
                  <a:pt x="774741" y="356783"/>
                </a:cubicBezTo>
                <a:cubicBezTo>
                  <a:pt x="677550" y="362965"/>
                  <a:pt x="222350" y="339437"/>
                  <a:pt x="0" y="356783"/>
                </a:cubicBezTo>
                <a:cubicBezTo>
                  <a:pt x="-35091" y="190539"/>
                  <a:pt x="5551" y="84638"/>
                  <a:pt x="0" y="0"/>
                </a:cubicBezTo>
                <a:close/>
              </a:path>
              <a:path w="3273552" h="356783" stroke="0" extrusionOk="0">
                <a:moveTo>
                  <a:pt x="0" y="0"/>
                </a:moveTo>
                <a:cubicBezTo>
                  <a:pt x="218316" y="-2375"/>
                  <a:pt x="326100" y="42821"/>
                  <a:pt x="512856" y="0"/>
                </a:cubicBezTo>
                <a:cubicBezTo>
                  <a:pt x="699612" y="-42821"/>
                  <a:pt x="797846" y="24547"/>
                  <a:pt x="960242" y="0"/>
                </a:cubicBezTo>
                <a:cubicBezTo>
                  <a:pt x="1122638" y="-24547"/>
                  <a:pt x="1443328" y="41048"/>
                  <a:pt x="1571305" y="0"/>
                </a:cubicBezTo>
                <a:cubicBezTo>
                  <a:pt x="1699282" y="-41048"/>
                  <a:pt x="1863602" y="42922"/>
                  <a:pt x="2084161" y="0"/>
                </a:cubicBezTo>
                <a:cubicBezTo>
                  <a:pt x="2304720" y="-42922"/>
                  <a:pt x="2408042" y="59217"/>
                  <a:pt x="2597018" y="0"/>
                </a:cubicBezTo>
                <a:cubicBezTo>
                  <a:pt x="2785994" y="-59217"/>
                  <a:pt x="3072279" y="57266"/>
                  <a:pt x="3273552" y="0"/>
                </a:cubicBezTo>
                <a:cubicBezTo>
                  <a:pt x="3293790" y="151710"/>
                  <a:pt x="3267763" y="238374"/>
                  <a:pt x="3273552" y="356783"/>
                </a:cubicBezTo>
                <a:cubicBezTo>
                  <a:pt x="3103008" y="386316"/>
                  <a:pt x="2985901" y="300916"/>
                  <a:pt x="2727960" y="356783"/>
                </a:cubicBezTo>
                <a:cubicBezTo>
                  <a:pt x="2470019" y="412650"/>
                  <a:pt x="2502593" y="350615"/>
                  <a:pt x="2280575" y="356783"/>
                </a:cubicBezTo>
                <a:cubicBezTo>
                  <a:pt x="2058557" y="362951"/>
                  <a:pt x="1893890" y="333540"/>
                  <a:pt x="1734983" y="356783"/>
                </a:cubicBezTo>
                <a:cubicBezTo>
                  <a:pt x="1576076" y="380026"/>
                  <a:pt x="1326653" y="319192"/>
                  <a:pt x="1189391" y="356783"/>
                </a:cubicBezTo>
                <a:cubicBezTo>
                  <a:pt x="1052129" y="394374"/>
                  <a:pt x="813958" y="337177"/>
                  <a:pt x="676534" y="356783"/>
                </a:cubicBezTo>
                <a:cubicBezTo>
                  <a:pt x="539110" y="376389"/>
                  <a:pt x="192007" y="319692"/>
                  <a:pt x="0" y="356783"/>
                </a:cubicBezTo>
                <a:cubicBezTo>
                  <a:pt x="-2525" y="199912"/>
                  <a:pt x="36208" y="13443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2"/>
            <a:endCxn id="23" idx="1"/>
          </p:cNvCxnSpPr>
          <p:nvPr/>
        </p:nvCxnSpPr>
        <p:spPr>
          <a:xfrm rot="5400000">
            <a:off x="1268564" y="3452954"/>
            <a:ext cx="1416129" cy="1319784"/>
          </a:xfrm>
          <a:prstGeom prst="bentConnector4">
            <a:avLst>
              <a:gd name="adj1" fmla="val 42252"/>
              <a:gd name="adj2" fmla="val 11732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8" name="Rectangle 27">
            <a:extLst>
              <a:ext uri="{FF2B5EF4-FFF2-40B4-BE49-F238E27FC236}">
                <a16:creationId xmlns:a16="http://schemas.microsoft.com/office/drawing/2014/main" id="{D5CC3F83-32A4-C24B-A759-A48076647A6D}"/>
              </a:ext>
            </a:extLst>
          </p:cNvPr>
          <p:cNvSpPr/>
          <p:nvPr/>
        </p:nvSpPr>
        <p:spPr>
          <a:xfrm>
            <a:off x="1018032" y="250696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Input</a:t>
            </a:r>
          </a:p>
        </p:txBody>
      </p:sp>
      <p:sp>
        <p:nvSpPr>
          <p:cNvPr id="29" name="Rectangle 28">
            <a:extLst>
              <a:ext uri="{FF2B5EF4-FFF2-40B4-BE49-F238E27FC236}">
                <a16:creationId xmlns:a16="http://schemas.microsoft.com/office/drawing/2014/main" id="{AF667E7E-DCAD-9B4F-B8F8-64B2E7598C29}"/>
              </a:ext>
            </a:extLst>
          </p:cNvPr>
          <p:cNvSpPr/>
          <p:nvPr/>
        </p:nvSpPr>
        <p:spPr>
          <a:xfrm>
            <a:off x="2718816" y="2500988"/>
            <a:ext cx="1554480" cy="309038"/>
          </a:xfrm>
          <a:custGeom>
            <a:avLst/>
            <a:gdLst>
              <a:gd name="connsiteX0" fmla="*/ 0 w 1554480"/>
              <a:gd name="connsiteY0" fmla="*/ 0 h 309038"/>
              <a:gd name="connsiteX1" fmla="*/ 549250 w 1554480"/>
              <a:gd name="connsiteY1" fmla="*/ 0 h 309038"/>
              <a:gd name="connsiteX2" fmla="*/ 1082954 w 1554480"/>
              <a:gd name="connsiteY2" fmla="*/ 0 h 309038"/>
              <a:gd name="connsiteX3" fmla="*/ 1554480 w 1554480"/>
              <a:gd name="connsiteY3" fmla="*/ 0 h 309038"/>
              <a:gd name="connsiteX4" fmla="*/ 1554480 w 1554480"/>
              <a:gd name="connsiteY4" fmla="*/ 309038 h 309038"/>
              <a:gd name="connsiteX5" fmla="*/ 1067410 w 1554480"/>
              <a:gd name="connsiteY5" fmla="*/ 309038 h 309038"/>
              <a:gd name="connsiteX6" fmla="*/ 549250 w 1554480"/>
              <a:gd name="connsiteY6" fmla="*/ 309038 h 309038"/>
              <a:gd name="connsiteX7" fmla="*/ 0 w 1554480"/>
              <a:gd name="connsiteY7" fmla="*/ 309038 h 309038"/>
              <a:gd name="connsiteX8" fmla="*/ 0 w 155448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09038" fill="none" extrusionOk="0">
                <a:moveTo>
                  <a:pt x="0" y="0"/>
                </a:moveTo>
                <a:cubicBezTo>
                  <a:pt x="114141" y="-58311"/>
                  <a:pt x="345055" y="58761"/>
                  <a:pt x="549250" y="0"/>
                </a:cubicBezTo>
                <a:cubicBezTo>
                  <a:pt x="753445" y="-58761"/>
                  <a:pt x="862292" y="53034"/>
                  <a:pt x="1082954" y="0"/>
                </a:cubicBezTo>
                <a:cubicBezTo>
                  <a:pt x="1303616" y="-53034"/>
                  <a:pt x="1363530" y="9252"/>
                  <a:pt x="1554480" y="0"/>
                </a:cubicBezTo>
                <a:cubicBezTo>
                  <a:pt x="1556995" y="83211"/>
                  <a:pt x="1550370" y="229988"/>
                  <a:pt x="1554480" y="309038"/>
                </a:cubicBezTo>
                <a:cubicBezTo>
                  <a:pt x="1338847" y="330971"/>
                  <a:pt x="1215066" y="294506"/>
                  <a:pt x="1067410" y="309038"/>
                </a:cubicBezTo>
                <a:cubicBezTo>
                  <a:pt x="919754" y="323570"/>
                  <a:pt x="800465" y="278285"/>
                  <a:pt x="549250" y="309038"/>
                </a:cubicBezTo>
                <a:cubicBezTo>
                  <a:pt x="298035" y="339791"/>
                  <a:pt x="158868" y="308026"/>
                  <a:pt x="0" y="309038"/>
                </a:cubicBezTo>
                <a:cubicBezTo>
                  <a:pt x="-8568" y="209196"/>
                  <a:pt x="15262" y="105619"/>
                  <a:pt x="0" y="0"/>
                </a:cubicBezTo>
                <a:close/>
              </a:path>
              <a:path w="1554480" h="309038" stroke="0" extrusionOk="0">
                <a:moveTo>
                  <a:pt x="0" y="0"/>
                </a:moveTo>
                <a:cubicBezTo>
                  <a:pt x="249941" y="-25189"/>
                  <a:pt x="367334" y="38526"/>
                  <a:pt x="502615" y="0"/>
                </a:cubicBezTo>
                <a:cubicBezTo>
                  <a:pt x="637897" y="-38526"/>
                  <a:pt x="813653" y="12589"/>
                  <a:pt x="974141" y="0"/>
                </a:cubicBezTo>
                <a:cubicBezTo>
                  <a:pt x="1134629" y="-12589"/>
                  <a:pt x="1268772" y="46912"/>
                  <a:pt x="1554480" y="0"/>
                </a:cubicBezTo>
                <a:cubicBezTo>
                  <a:pt x="1582105" y="93295"/>
                  <a:pt x="1522827" y="166775"/>
                  <a:pt x="1554480" y="309038"/>
                </a:cubicBezTo>
                <a:cubicBezTo>
                  <a:pt x="1336087" y="337016"/>
                  <a:pt x="1310024" y="266672"/>
                  <a:pt x="1067410" y="309038"/>
                </a:cubicBezTo>
                <a:cubicBezTo>
                  <a:pt x="824796" y="351404"/>
                  <a:pt x="787902" y="308919"/>
                  <a:pt x="518160" y="309038"/>
                </a:cubicBezTo>
                <a:cubicBezTo>
                  <a:pt x="248418" y="309157"/>
                  <a:pt x="133160" y="284410"/>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Output</a:t>
            </a:r>
          </a:p>
        </p:txBody>
      </p:sp>
      <p:cxnSp>
        <p:nvCxnSpPr>
          <p:cNvPr id="31" name="Elbow Connector 30">
            <a:extLst>
              <a:ext uri="{FF2B5EF4-FFF2-40B4-BE49-F238E27FC236}">
                <a16:creationId xmlns:a16="http://schemas.microsoft.com/office/drawing/2014/main" id="{6318DA65-E6BB-8D49-BDA2-7D8CB538F42F}"/>
              </a:ext>
            </a:extLst>
          </p:cNvPr>
          <p:cNvCxnSpPr>
            <a:cxnSpLocks/>
            <a:stCxn id="29" idx="2"/>
            <a:endCxn id="15" idx="0"/>
          </p:cNvCxnSpPr>
          <p:nvPr/>
        </p:nvCxnSpPr>
        <p:spPr>
          <a:xfrm rot="5400000">
            <a:off x="2947302" y="2499244"/>
            <a:ext cx="237973" cy="859536"/>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15" idx="0"/>
            <a:endCxn id="28" idx="2"/>
          </p:cNvCxnSpPr>
          <p:nvPr/>
        </p:nvCxnSpPr>
        <p:spPr>
          <a:xfrm rot="16200000" flipV="1">
            <a:off x="2107519" y="2518998"/>
            <a:ext cx="231994" cy="826008"/>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B077F6-73EF-544A-8680-5F4B884563A1}"/>
              </a:ext>
            </a:extLst>
          </p:cNvPr>
          <p:cNvSpPr/>
          <p:nvPr/>
        </p:nvSpPr>
        <p:spPr>
          <a:xfrm>
            <a:off x="999744" y="2132992"/>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1" name="Rectangle 40">
            <a:extLst>
              <a:ext uri="{FF2B5EF4-FFF2-40B4-BE49-F238E27FC236}">
                <a16:creationId xmlns:a16="http://schemas.microsoft.com/office/drawing/2014/main" id="{AD41D919-CF23-2542-A80F-423472C938F7}"/>
              </a:ext>
            </a:extLst>
          </p:cNvPr>
          <p:cNvSpPr/>
          <p:nvPr/>
        </p:nvSpPr>
        <p:spPr>
          <a:xfrm>
            <a:off x="2735792" y="2126896"/>
            <a:ext cx="1537504" cy="309038"/>
          </a:xfrm>
          <a:custGeom>
            <a:avLst/>
            <a:gdLst>
              <a:gd name="connsiteX0" fmla="*/ 0 w 1537504"/>
              <a:gd name="connsiteY0" fmla="*/ 0 h 309038"/>
              <a:gd name="connsiteX1" fmla="*/ 543251 w 1537504"/>
              <a:gd name="connsiteY1" fmla="*/ 0 h 309038"/>
              <a:gd name="connsiteX2" fmla="*/ 1071128 w 1537504"/>
              <a:gd name="connsiteY2" fmla="*/ 0 h 309038"/>
              <a:gd name="connsiteX3" fmla="*/ 1537504 w 1537504"/>
              <a:gd name="connsiteY3" fmla="*/ 0 h 309038"/>
              <a:gd name="connsiteX4" fmla="*/ 1537504 w 1537504"/>
              <a:gd name="connsiteY4" fmla="*/ 309038 h 309038"/>
              <a:gd name="connsiteX5" fmla="*/ 1055753 w 1537504"/>
              <a:gd name="connsiteY5" fmla="*/ 309038 h 309038"/>
              <a:gd name="connsiteX6" fmla="*/ 543251 w 1537504"/>
              <a:gd name="connsiteY6" fmla="*/ 309038 h 309038"/>
              <a:gd name="connsiteX7" fmla="*/ 0 w 1537504"/>
              <a:gd name="connsiteY7" fmla="*/ 309038 h 309038"/>
              <a:gd name="connsiteX8" fmla="*/ 0 w 1537504"/>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504" h="309038" fill="none" extrusionOk="0">
                <a:moveTo>
                  <a:pt x="0" y="0"/>
                </a:moveTo>
                <a:cubicBezTo>
                  <a:pt x="132942" y="-62535"/>
                  <a:pt x="391761" y="62785"/>
                  <a:pt x="543251" y="0"/>
                </a:cubicBezTo>
                <a:cubicBezTo>
                  <a:pt x="694741" y="-62785"/>
                  <a:pt x="934270" y="56025"/>
                  <a:pt x="1071128" y="0"/>
                </a:cubicBezTo>
                <a:cubicBezTo>
                  <a:pt x="1207986" y="-56025"/>
                  <a:pt x="1333544" y="25359"/>
                  <a:pt x="1537504" y="0"/>
                </a:cubicBezTo>
                <a:cubicBezTo>
                  <a:pt x="1540019" y="83211"/>
                  <a:pt x="1533394" y="229988"/>
                  <a:pt x="1537504" y="309038"/>
                </a:cubicBezTo>
                <a:cubicBezTo>
                  <a:pt x="1366225" y="358067"/>
                  <a:pt x="1184188" y="301659"/>
                  <a:pt x="1055753" y="309038"/>
                </a:cubicBezTo>
                <a:cubicBezTo>
                  <a:pt x="927318" y="316417"/>
                  <a:pt x="775868" y="271654"/>
                  <a:pt x="543251" y="309038"/>
                </a:cubicBezTo>
                <a:cubicBezTo>
                  <a:pt x="310634" y="346422"/>
                  <a:pt x="146213" y="303422"/>
                  <a:pt x="0" y="309038"/>
                </a:cubicBezTo>
                <a:cubicBezTo>
                  <a:pt x="-8568" y="209196"/>
                  <a:pt x="15262" y="105619"/>
                  <a:pt x="0" y="0"/>
                </a:cubicBezTo>
                <a:close/>
              </a:path>
              <a:path w="1537504" h="309038" stroke="0" extrusionOk="0">
                <a:moveTo>
                  <a:pt x="0" y="0"/>
                </a:moveTo>
                <a:cubicBezTo>
                  <a:pt x="152869" y="-40893"/>
                  <a:pt x="289456" y="51023"/>
                  <a:pt x="497126" y="0"/>
                </a:cubicBezTo>
                <a:cubicBezTo>
                  <a:pt x="704796" y="-51023"/>
                  <a:pt x="778992" y="13997"/>
                  <a:pt x="963503" y="0"/>
                </a:cubicBezTo>
                <a:cubicBezTo>
                  <a:pt x="1148014" y="-13997"/>
                  <a:pt x="1268548" y="65947"/>
                  <a:pt x="1537504" y="0"/>
                </a:cubicBezTo>
                <a:cubicBezTo>
                  <a:pt x="1565129" y="93295"/>
                  <a:pt x="1505851" y="166775"/>
                  <a:pt x="1537504" y="309038"/>
                </a:cubicBezTo>
                <a:cubicBezTo>
                  <a:pt x="1341725" y="312333"/>
                  <a:pt x="1266170" y="264850"/>
                  <a:pt x="1055753" y="309038"/>
                </a:cubicBezTo>
                <a:cubicBezTo>
                  <a:pt x="845336" y="353226"/>
                  <a:pt x="664527" y="256133"/>
                  <a:pt x="512501" y="309038"/>
                </a:cubicBezTo>
                <a:cubicBezTo>
                  <a:pt x="360475" y="361943"/>
                  <a:pt x="185834" y="308517"/>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7" name="Rectangle 46">
            <a:extLst>
              <a:ext uri="{FF2B5EF4-FFF2-40B4-BE49-F238E27FC236}">
                <a16:creationId xmlns:a16="http://schemas.microsoft.com/office/drawing/2014/main" id="{EA405947-4EB7-E141-8CBF-E8D32E0BD1C1}"/>
              </a:ext>
            </a:extLst>
          </p:cNvPr>
          <p:cNvSpPr/>
          <p:nvPr/>
        </p:nvSpPr>
        <p:spPr>
          <a:xfrm>
            <a:off x="2718816" y="1713278"/>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985987" y="1705670"/>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49" name="Rectangle 48">
            <a:extLst>
              <a:ext uri="{FF2B5EF4-FFF2-40B4-BE49-F238E27FC236}">
                <a16:creationId xmlns:a16="http://schemas.microsoft.com/office/drawing/2014/main" id="{69BA0C6F-35F3-BD4C-A639-004C9781E010}"/>
              </a:ext>
            </a:extLst>
          </p:cNvPr>
          <p:cNvSpPr/>
          <p:nvPr/>
        </p:nvSpPr>
        <p:spPr>
          <a:xfrm>
            <a:off x="409041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a:t>
            </a:r>
          </a:p>
          <a:p>
            <a:pPr algn="ctr"/>
            <a:r>
              <a:rPr lang="en-US" sz="1200" dirty="0">
                <a:solidFill>
                  <a:schemeClr val="tx2"/>
                </a:solidFill>
              </a:rPr>
              <a:t>topic</a:t>
            </a:r>
          </a:p>
        </p:txBody>
      </p:sp>
    </p:spTree>
    <p:extLst>
      <p:ext uri="{BB962C8B-B14F-4D97-AF65-F5344CB8AC3E}">
        <p14:creationId xmlns:p14="http://schemas.microsoft.com/office/powerpoint/2010/main" val="1045094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 app CQRS</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82</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443202"/>
            <a:ext cx="5247344" cy="2251564"/>
          </a:xfrm>
          <a:custGeom>
            <a:avLst/>
            <a:gdLst>
              <a:gd name="connsiteX0" fmla="*/ 0 w 5247344"/>
              <a:gd name="connsiteY0" fmla="*/ 0 h 2251564"/>
              <a:gd name="connsiteX1" fmla="*/ 635512 w 5247344"/>
              <a:gd name="connsiteY1" fmla="*/ 0 h 2251564"/>
              <a:gd name="connsiteX2" fmla="*/ 1061130 w 5247344"/>
              <a:gd name="connsiteY2" fmla="*/ 0 h 2251564"/>
              <a:gd name="connsiteX3" fmla="*/ 1591694 w 5247344"/>
              <a:gd name="connsiteY3" fmla="*/ 0 h 2251564"/>
              <a:gd name="connsiteX4" fmla="*/ 2279679 w 5247344"/>
              <a:gd name="connsiteY4" fmla="*/ 0 h 2251564"/>
              <a:gd name="connsiteX5" fmla="*/ 2862718 w 5247344"/>
              <a:gd name="connsiteY5" fmla="*/ 0 h 2251564"/>
              <a:gd name="connsiteX6" fmla="*/ 3498229 w 5247344"/>
              <a:gd name="connsiteY6" fmla="*/ 0 h 2251564"/>
              <a:gd name="connsiteX7" fmla="*/ 4028794 w 5247344"/>
              <a:gd name="connsiteY7" fmla="*/ 0 h 2251564"/>
              <a:gd name="connsiteX8" fmla="*/ 4611832 w 5247344"/>
              <a:gd name="connsiteY8" fmla="*/ 0 h 2251564"/>
              <a:gd name="connsiteX9" fmla="*/ 5247344 w 5247344"/>
              <a:gd name="connsiteY9" fmla="*/ 0 h 2251564"/>
              <a:gd name="connsiteX10" fmla="*/ 5247344 w 5247344"/>
              <a:gd name="connsiteY10" fmla="*/ 517860 h 2251564"/>
              <a:gd name="connsiteX11" fmla="*/ 5247344 w 5247344"/>
              <a:gd name="connsiteY11" fmla="*/ 1013204 h 2251564"/>
              <a:gd name="connsiteX12" fmla="*/ 5247344 w 5247344"/>
              <a:gd name="connsiteY12" fmla="*/ 1531064 h 2251564"/>
              <a:gd name="connsiteX13" fmla="*/ 5247344 w 5247344"/>
              <a:gd name="connsiteY13" fmla="*/ 2251564 h 2251564"/>
              <a:gd name="connsiteX14" fmla="*/ 4664306 w 5247344"/>
              <a:gd name="connsiteY14" fmla="*/ 2251564 h 2251564"/>
              <a:gd name="connsiteX15" fmla="*/ 4081268 w 5247344"/>
              <a:gd name="connsiteY15" fmla="*/ 2251564 h 2251564"/>
              <a:gd name="connsiteX16" fmla="*/ 3603176 w 5247344"/>
              <a:gd name="connsiteY16" fmla="*/ 2251564 h 2251564"/>
              <a:gd name="connsiteX17" fmla="*/ 3020138 w 5247344"/>
              <a:gd name="connsiteY17" fmla="*/ 2251564 h 2251564"/>
              <a:gd name="connsiteX18" fmla="*/ 2437100 w 5247344"/>
              <a:gd name="connsiteY18" fmla="*/ 2251564 h 2251564"/>
              <a:gd name="connsiteX19" fmla="*/ 1854062 w 5247344"/>
              <a:gd name="connsiteY19" fmla="*/ 2251564 h 2251564"/>
              <a:gd name="connsiteX20" fmla="*/ 1271023 w 5247344"/>
              <a:gd name="connsiteY20" fmla="*/ 2251564 h 2251564"/>
              <a:gd name="connsiteX21" fmla="*/ 740459 w 5247344"/>
              <a:gd name="connsiteY21" fmla="*/ 2251564 h 2251564"/>
              <a:gd name="connsiteX22" fmla="*/ 0 w 5247344"/>
              <a:gd name="connsiteY22" fmla="*/ 2251564 h 2251564"/>
              <a:gd name="connsiteX23" fmla="*/ 0 w 5247344"/>
              <a:gd name="connsiteY23" fmla="*/ 1688673 h 2251564"/>
              <a:gd name="connsiteX24" fmla="*/ 0 w 5247344"/>
              <a:gd name="connsiteY24" fmla="*/ 1103266 h 2251564"/>
              <a:gd name="connsiteX25" fmla="*/ 0 w 5247344"/>
              <a:gd name="connsiteY25" fmla="*/ 517860 h 2251564"/>
              <a:gd name="connsiteX26" fmla="*/ 0 w 5247344"/>
              <a:gd name="connsiteY26" fmla="*/ 0 h 22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7344" h="2251564" fill="none" extrusionOk="0">
                <a:moveTo>
                  <a:pt x="0" y="0"/>
                </a:moveTo>
                <a:cubicBezTo>
                  <a:pt x="183618" y="-73957"/>
                  <a:pt x="494300" y="19944"/>
                  <a:pt x="635512" y="0"/>
                </a:cubicBezTo>
                <a:cubicBezTo>
                  <a:pt x="776724" y="-19944"/>
                  <a:pt x="938184" y="37508"/>
                  <a:pt x="1061130" y="0"/>
                </a:cubicBezTo>
                <a:cubicBezTo>
                  <a:pt x="1184076" y="-37508"/>
                  <a:pt x="1429759" y="22935"/>
                  <a:pt x="1591694" y="0"/>
                </a:cubicBezTo>
                <a:cubicBezTo>
                  <a:pt x="1753629" y="-22935"/>
                  <a:pt x="1947503" y="6392"/>
                  <a:pt x="2279679" y="0"/>
                </a:cubicBezTo>
                <a:cubicBezTo>
                  <a:pt x="2611855" y="-6392"/>
                  <a:pt x="2624960" y="17948"/>
                  <a:pt x="2862718" y="0"/>
                </a:cubicBezTo>
                <a:cubicBezTo>
                  <a:pt x="3100476" y="-17948"/>
                  <a:pt x="3294076" y="49823"/>
                  <a:pt x="3498229" y="0"/>
                </a:cubicBezTo>
                <a:cubicBezTo>
                  <a:pt x="3702382" y="-49823"/>
                  <a:pt x="3807274" y="22254"/>
                  <a:pt x="4028794" y="0"/>
                </a:cubicBezTo>
                <a:cubicBezTo>
                  <a:pt x="4250315" y="-22254"/>
                  <a:pt x="4400574" y="57533"/>
                  <a:pt x="4611832" y="0"/>
                </a:cubicBezTo>
                <a:cubicBezTo>
                  <a:pt x="4823090" y="-57533"/>
                  <a:pt x="4934174" y="51175"/>
                  <a:pt x="5247344" y="0"/>
                </a:cubicBezTo>
                <a:cubicBezTo>
                  <a:pt x="5304577" y="108891"/>
                  <a:pt x="5192127" y="362985"/>
                  <a:pt x="5247344" y="517860"/>
                </a:cubicBezTo>
                <a:cubicBezTo>
                  <a:pt x="5302561" y="672735"/>
                  <a:pt x="5204328" y="906104"/>
                  <a:pt x="5247344" y="1013204"/>
                </a:cubicBezTo>
                <a:cubicBezTo>
                  <a:pt x="5290360" y="1120304"/>
                  <a:pt x="5191713" y="1381223"/>
                  <a:pt x="5247344" y="1531064"/>
                </a:cubicBezTo>
                <a:cubicBezTo>
                  <a:pt x="5302975" y="1680905"/>
                  <a:pt x="5246746" y="1901421"/>
                  <a:pt x="5247344" y="2251564"/>
                </a:cubicBezTo>
                <a:cubicBezTo>
                  <a:pt x="5016962" y="2316615"/>
                  <a:pt x="4915519" y="2188198"/>
                  <a:pt x="4664306" y="2251564"/>
                </a:cubicBezTo>
                <a:cubicBezTo>
                  <a:pt x="4413093" y="2314930"/>
                  <a:pt x="4360240" y="2183624"/>
                  <a:pt x="4081268" y="2251564"/>
                </a:cubicBezTo>
                <a:cubicBezTo>
                  <a:pt x="3802296" y="2319504"/>
                  <a:pt x="3781243" y="2227929"/>
                  <a:pt x="3603176" y="2251564"/>
                </a:cubicBezTo>
                <a:cubicBezTo>
                  <a:pt x="3425109" y="2275199"/>
                  <a:pt x="3216352" y="2245772"/>
                  <a:pt x="3020138" y="2251564"/>
                </a:cubicBezTo>
                <a:cubicBezTo>
                  <a:pt x="2823924" y="2257356"/>
                  <a:pt x="2635239" y="2232314"/>
                  <a:pt x="2437100" y="2251564"/>
                </a:cubicBezTo>
                <a:cubicBezTo>
                  <a:pt x="2238961" y="2270814"/>
                  <a:pt x="2120749" y="2196068"/>
                  <a:pt x="1854062" y="2251564"/>
                </a:cubicBezTo>
                <a:cubicBezTo>
                  <a:pt x="1587375" y="2307060"/>
                  <a:pt x="1555384" y="2232330"/>
                  <a:pt x="1271023" y="2251564"/>
                </a:cubicBezTo>
                <a:cubicBezTo>
                  <a:pt x="986662" y="2270798"/>
                  <a:pt x="989635" y="2217399"/>
                  <a:pt x="740459" y="2251564"/>
                </a:cubicBezTo>
                <a:cubicBezTo>
                  <a:pt x="491283" y="2285729"/>
                  <a:pt x="317919" y="2187168"/>
                  <a:pt x="0" y="2251564"/>
                </a:cubicBezTo>
                <a:cubicBezTo>
                  <a:pt x="-57442" y="2062549"/>
                  <a:pt x="11991" y="1848877"/>
                  <a:pt x="0" y="1688673"/>
                </a:cubicBezTo>
                <a:cubicBezTo>
                  <a:pt x="-11991" y="1528469"/>
                  <a:pt x="30421" y="1303519"/>
                  <a:pt x="0" y="1103266"/>
                </a:cubicBezTo>
                <a:cubicBezTo>
                  <a:pt x="-30421" y="903013"/>
                  <a:pt x="409" y="641117"/>
                  <a:pt x="0" y="517860"/>
                </a:cubicBezTo>
                <a:cubicBezTo>
                  <a:pt x="-409" y="394603"/>
                  <a:pt x="35397" y="126638"/>
                  <a:pt x="0" y="0"/>
                </a:cubicBezTo>
                <a:close/>
              </a:path>
              <a:path w="5247344" h="2251564"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287859" y="268701"/>
                  <a:pt x="5216080" y="415725"/>
                  <a:pt x="5247344" y="562891"/>
                </a:cubicBezTo>
                <a:cubicBezTo>
                  <a:pt x="5278608" y="710057"/>
                  <a:pt x="5225414" y="882954"/>
                  <a:pt x="5247344" y="1125782"/>
                </a:cubicBezTo>
                <a:cubicBezTo>
                  <a:pt x="5269274" y="1368610"/>
                  <a:pt x="5190440" y="1429369"/>
                  <a:pt x="5247344" y="1711189"/>
                </a:cubicBezTo>
                <a:cubicBezTo>
                  <a:pt x="5304248" y="1993009"/>
                  <a:pt x="5214732" y="2137098"/>
                  <a:pt x="5247344" y="2251564"/>
                </a:cubicBezTo>
                <a:cubicBezTo>
                  <a:pt x="5122751" y="2283537"/>
                  <a:pt x="4908621" y="2193787"/>
                  <a:pt x="4664306" y="2251564"/>
                </a:cubicBezTo>
                <a:cubicBezTo>
                  <a:pt x="4419991" y="2309341"/>
                  <a:pt x="4363458" y="2246771"/>
                  <a:pt x="4186214" y="2251564"/>
                </a:cubicBezTo>
                <a:cubicBezTo>
                  <a:pt x="4008970" y="2256357"/>
                  <a:pt x="3888992" y="2193781"/>
                  <a:pt x="3603176" y="2251564"/>
                </a:cubicBezTo>
                <a:cubicBezTo>
                  <a:pt x="3317360" y="2309347"/>
                  <a:pt x="3190633" y="2225108"/>
                  <a:pt x="2915191" y="2251564"/>
                </a:cubicBezTo>
                <a:cubicBezTo>
                  <a:pt x="2639750" y="2278020"/>
                  <a:pt x="2477060" y="2193024"/>
                  <a:pt x="2332153" y="2251564"/>
                </a:cubicBezTo>
                <a:cubicBezTo>
                  <a:pt x="2187246" y="2310104"/>
                  <a:pt x="2065654" y="2251502"/>
                  <a:pt x="1906535" y="2251564"/>
                </a:cubicBezTo>
                <a:cubicBezTo>
                  <a:pt x="1747416" y="2251626"/>
                  <a:pt x="1637472" y="2223101"/>
                  <a:pt x="1428444" y="2251564"/>
                </a:cubicBezTo>
                <a:cubicBezTo>
                  <a:pt x="1219416" y="2280027"/>
                  <a:pt x="885228" y="2169732"/>
                  <a:pt x="740459" y="2251564"/>
                </a:cubicBezTo>
                <a:cubicBezTo>
                  <a:pt x="595690" y="2333396"/>
                  <a:pt x="258379" y="2182245"/>
                  <a:pt x="0" y="2251564"/>
                </a:cubicBezTo>
                <a:cubicBezTo>
                  <a:pt x="-40119" y="2041925"/>
                  <a:pt x="36282" y="1862129"/>
                  <a:pt x="0" y="1733704"/>
                </a:cubicBezTo>
                <a:cubicBezTo>
                  <a:pt x="-36282" y="1605279"/>
                  <a:pt x="49122" y="1456521"/>
                  <a:pt x="0" y="1193329"/>
                </a:cubicBezTo>
                <a:cubicBezTo>
                  <a:pt x="-49122" y="930137"/>
                  <a:pt x="51056" y="862636"/>
                  <a:pt x="0" y="697985"/>
                </a:cubicBezTo>
                <a:cubicBezTo>
                  <a:pt x="-51056" y="533334"/>
                  <a:pt x="69014" y="210919"/>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27" idx="2"/>
            <a:endCxn id="23" idx="0"/>
          </p:cNvCxnSpPr>
          <p:nvPr/>
        </p:nvCxnSpPr>
        <p:spPr>
          <a:xfrm rot="5400000">
            <a:off x="2070188" y="3218258"/>
            <a:ext cx="1196673" cy="1569720"/>
          </a:xfrm>
          <a:prstGeom prst="bentConnector3">
            <a:avLst>
              <a:gd name="adj1" fmla="val 50000"/>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cxnSp>
        <p:nvCxnSpPr>
          <p:cNvPr id="31" name="Elbow Connector 30">
            <a:extLst>
              <a:ext uri="{FF2B5EF4-FFF2-40B4-BE49-F238E27FC236}">
                <a16:creationId xmlns:a16="http://schemas.microsoft.com/office/drawing/2014/main" id="{6318DA65-E6BB-8D49-BDA2-7D8CB538F42F}"/>
              </a:ext>
            </a:extLst>
          </p:cNvPr>
          <p:cNvCxnSpPr>
            <a:cxnSpLocks/>
            <a:stCxn id="47" idx="2"/>
          </p:cNvCxnSpPr>
          <p:nvPr/>
        </p:nvCxnSpPr>
        <p:spPr>
          <a:xfrm rot="16200000" flipH="1">
            <a:off x="1764459" y="2803507"/>
            <a:ext cx="241460" cy="18593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27" idx="0"/>
            <a:endCxn id="48" idx="2"/>
          </p:cNvCxnSpPr>
          <p:nvPr/>
        </p:nvCxnSpPr>
        <p:spPr>
          <a:xfrm rot="5400000" flipH="1" flipV="1">
            <a:off x="4163234" y="2096689"/>
            <a:ext cx="241460" cy="166116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405947-4EB7-E141-8CBF-E8D32E0BD1C1}"/>
              </a:ext>
            </a:extLst>
          </p:cNvPr>
          <p:cNvSpPr/>
          <p:nvPr/>
        </p:nvSpPr>
        <p:spPr>
          <a:xfrm>
            <a:off x="999744" y="2466705"/>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4322065" y="2497501"/>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6" name="Can 5">
            <a:extLst>
              <a:ext uri="{FF2B5EF4-FFF2-40B4-BE49-F238E27FC236}">
                <a16:creationId xmlns:a16="http://schemas.microsoft.com/office/drawing/2014/main" id="{0AFA7B7C-68DA-CE49-B888-17C0E6B9D0F8}"/>
              </a:ext>
            </a:extLst>
          </p:cNvPr>
          <p:cNvSpPr/>
          <p:nvPr/>
        </p:nvSpPr>
        <p:spPr>
          <a:xfrm>
            <a:off x="6678170" y="1831670"/>
            <a:ext cx="914400" cy="820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A2340D-FEB8-C841-9D81-AA49C79F2325}"/>
              </a:ext>
            </a:extLst>
          </p:cNvPr>
          <p:cNvSpPr/>
          <p:nvPr/>
        </p:nvSpPr>
        <p:spPr>
          <a:xfrm>
            <a:off x="4322065" y="202865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Repository</a:t>
            </a:r>
          </a:p>
        </p:txBody>
      </p:sp>
      <p:cxnSp>
        <p:nvCxnSpPr>
          <p:cNvPr id="24" name="Elbow Connector 23">
            <a:extLst>
              <a:ext uri="{FF2B5EF4-FFF2-40B4-BE49-F238E27FC236}">
                <a16:creationId xmlns:a16="http://schemas.microsoft.com/office/drawing/2014/main" id="{D56F2392-EEA6-F342-9011-990547788E1D}"/>
              </a:ext>
            </a:extLst>
          </p:cNvPr>
          <p:cNvCxnSpPr>
            <a:cxnSpLocks/>
            <a:stCxn id="6" idx="2"/>
            <a:endCxn id="22" idx="3"/>
          </p:cNvCxnSpPr>
          <p:nvPr/>
        </p:nvCxnSpPr>
        <p:spPr>
          <a:xfrm rot="10800000">
            <a:off x="5907026" y="2183177"/>
            <a:ext cx="771145" cy="58669"/>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11BC25-4AE3-7D41-B6EF-8F7B4BFEDC5A}"/>
              </a:ext>
            </a:extLst>
          </p:cNvPr>
          <p:cNvSpPr/>
          <p:nvPr/>
        </p:nvSpPr>
        <p:spPr>
          <a:xfrm>
            <a:off x="999743" y="3047999"/>
            <a:ext cx="4907281" cy="356783"/>
          </a:xfrm>
          <a:custGeom>
            <a:avLst/>
            <a:gdLst>
              <a:gd name="connsiteX0" fmla="*/ 0 w 4907281"/>
              <a:gd name="connsiteY0" fmla="*/ 0 h 356783"/>
              <a:gd name="connsiteX1" fmla="*/ 447108 w 4907281"/>
              <a:gd name="connsiteY1" fmla="*/ 0 h 356783"/>
              <a:gd name="connsiteX2" fmla="*/ 943288 w 4907281"/>
              <a:gd name="connsiteY2" fmla="*/ 0 h 356783"/>
              <a:gd name="connsiteX3" fmla="*/ 1390396 w 4907281"/>
              <a:gd name="connsiteY3" fmla="*/ 0 h 356783"/>
              <a:gd name="connsiteX4" fmla="*/ 1984723 w 4907281"/>
              <a:gd name="connsiteY4" fmla="*/ 0 h 356783"/>
              <a:gd name="connsiteX5" fmla="*/ 2529976 w 4907281"/>
              <a:gd name="connsiteY5" fmla="*/ 0 h 356783"/>
              <a:gd name="connsiteX6" fmla="*/ 3075229 w 4907281"/>
              <a:gd name="connsiteY6" fmla="*/ 0 h 356783"/>
              <a:gd name="connsiteX7" fmla="*/ 3718628 w 4907281"/>
              <a:gd name="connsiteY7" fmla="*/ 0 h 356783"/>
              <a:gd name="connsiteX8" fmla="*/ 4312955 w 4907281"/>
              <a:gd name="connsiteY8" fmla="*/ 0 h 356783"/>
              <a:gd name="connsiteX9" fmla="*/ 4907281 w 4907281"/>
              <a:gd name="connsiteY9" fmla="*/ 0 h 356783"/>
              <a:gd name="connsiteX10" fmla="*/ 4907281 w 4907281"/>
              <a:gd name="connsiteY10" fmla="*/ 356783 h 356783"/>
              <a:gd name="connsiteX11" fmla="*/ 4509246 w 4907281"/>
              <a:gd name="connsiteY11" fmla="*/ 356783 h 356783"/>
              <a:gd name="connsiteX12" fmla="*/ 4062138 w 4907281"/>
              <a:gd name="connsiteY12" fmla="*/ 356783 h 356783"/>
              <a:gd name="connsiteX13" fmla="*/ 3467812 w 4907281"/>
              <a:gd name="connsiteY13" fmla="*/ 356783 h 356783"/>
              <a:gd name="connsiteX14" fmla="*/ 2824413 w 4907281"/>
              <a:gd name="connsiteY14" fmla="*/ 356783 h 356783"/>
              <a:gd name="connsiteX15" fmla="*/ 2328232 w 4907281"/>
              <a:gd name="connsiteY15" fmla="*/ 356783 h 356783"/>
              <a:gd name="connsiteX16" fmla="*/ 1684833 w 4907281"/>
              <a:gd name="connsiteY16" fmla="*/ 356783 h 356783"/>
              <a:gd name="connsiteX17" fmla="*/ 1237725 w 4907281"/>
              <a:gd name="connsiteY17" fmla="*/ 356783 h 356783"/>
              <a:gd name="connsiteX18" fmla="*/ 839690 w 4907281"/>
              <a:gd name="connsiteY18" fmla="*/ 356783 h 356783"/>
              <a:gd name="connsiteX19" fmla="*/ 0 w 4907281"/>
              <a:gd name="connsiteY19" fmla="*/ 356783 h 356783"/>
              <a:gd name="connsiteX20" fmla="*/ 0 w 4907281"/>
              <a:gd name="connsiteY20"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7281" h="356783" fill="none" extrusionOk="0">
                <a:moveTo>
                  <a:pt x="0" y="0"/>
                </a:moveTo>
                <a:cubicBezTo>
                  <a:pt x="106143" y="-39193"/>
                  <a:pt x="344350" y="9661"/>
                  <a:pt x="447108" y="0"/>
                </a:cubicBezTo>
                <a:cubicBezTo>
                  <a:pt x="549866" y="-9661"/>
                  <a:pt x="712290" y="57188"/>
                  <a:pt x="943288" y="0"/>
                </a:cubicBezTo>
                <a:cubicBezTo>
                  <a:pt x="1174286" y="-57188"/>
                  <a:pt x="1174382" y="40028"/>
                  <a:pt x="1390396" y="0"/>
                </a:cubicBezTo>
                <a:cubicBezTo>
                  <a:pt x="1606410" y="-40028"/>
                  <a:pt x="1796755" y="38594"/>
                  <a:pt x="1984723" y="0"/>
                </a:cubicBezTo>
                <a:cubicBezTo>
                  <a:pt x="2172691" y="-38594"/>
                  <a:pt x="2312398" y="43516"/>
                  <a:pt x="2529976" y="0"/>
                </a:cubicBezTo>
                <a:cubicBezTo>
                  <a:pt x="2747554" y="-43516"/>
                  <a:pt x="2898701" y="5301"/>
                  <a:pt x="3075229" y="0"/>
                </a:cubicBezTo>
                <a:cubicBezTo>
                  <a:pt x="3251757" y="-5301"/>
                  <a:pt x="3501756" y="23048"/>
                  <a:pt x="3718628" y="0"/>
                </a:cubicBezTo>
                <a:cubicBezTo>
                  <a:pt x="3935500" y="-23048"/>
                  <a:pt x="4112163" y="51865"/>
                  <a:pt x="4312955" y="0"/>
                </a:cubicBezTo>
                <a:cubicBezTo>
                  <a:pt x="4513747" y="-51865"/>
                  <a:pt x="4762842" y="15885"/>
                  <a:pt x="4907281" y="0"/>
                </a:cubicBezTo>
                <a:cubicBezTo>
                  <a:pt x="4923786" y="77397"/>
                  <a:pt x="4876319" y="204402"/>
                  <a:pt x="4907281" y="356783"/>
                </a:cubicBezTo>
                <a:cubicBezTo>
                  <a:pt x="4805034" y="399335"/>
                  <a:pt x="4686434" y="343547"/>
                  <a:pt x="4509246" y="356783"/>
                </a:cubicBezTo>
                <a:cubicBezTo>
                  <a:pt x="4332059" y="370019"/>
                  <a:pt x="4157902" y="307532"/>
                  <a:pt x="4062138" y="356783"/>
                </a:cubicBezTo>
                <a:cubicBezTo>
                  <a:pt x="3966374" y="406034"/>
                  <a:pt x="3623930" y="296217"/>
                  <a:pt x="3467812" y="356783"/>
                </a:cubicBezTo>
                <a:cubicBezTo>
                  <a:pt x="3311694" y="417349"/>
                  <a:pt x="2968100" y="344637"/>
                  <a:pt x="2824413" y="356783"/>
                </a:cubicBezTo>
                <a:cubicBezTo>
                  <a:pt x="2680726" y="368929"/>
                  <a:pt x="2449729" y="307248"/>
                  <a:pt x="2328232" y="356783"/>
                </a:cubicBezTo>
                <a:cubicBezTo>
                  <a:pt x="2206735" y="406318"/>
                  <a:pt x="1866410" y="281594"/>
                  <a:pt x="1684833" y="356783"/>
                </a:cubicBezTo>
                <a:cubicBezTo>
                  <a:pt x="1503256" y="431972"/>
                  <a:pt x="1329835" y="307726"/>
                  <a:pt x="1237725" y="356783"/>
                </a:cubicBezTo>
                <a:cubicBezTo>
                  <a:pt x="1145615" y="405840"/>
                  <a:pt x="1029731" y="346235"/>
                  <a:pt x="839690" y="356783"/>
                </a:cubicBezTo>
                <a:cubicBezTo>
                  <a:pt x="649650" y="367331"/>
                  <a:pt x="192775" y="324809"/>
                  <a:pt x="0" y="356783"/>
                </a:cubicBezTo>
                <a:cubicBezTo>
                  <a:pt x="-42378" y="188283"/>
                  <a:pt x="30341" y="89815"/>
                  <a:pt x="0" y="0"/>
                </a:cubicBezTo>
                <a:close/>
              </a:path>
              <a:path w="4907281" h="356783" stroke="0" extrusionOk="0">
                <a:moveTo>
                  <a:pt x="0" y="0"/>
                </a:moveTo>
                <a:cubicBezTo>
                  <a:pt x="142757" y="-28054"/>
                  <a:pt x="388136" y="59410"/>
                  <a:pt x="496181" y="0"/>
                </a:cubicBezTo>
                <a:cubicBezTo>
                  <a:pt x="604226" y="-59410"/>
                  <a:pt x="733484" y="43357"/>
                  <a:pt x="894216" y="0"/>
                </a:cubicBezTo>
                <a:cubicBezTo>
                  <a:pt x="1054948" y="-43357"/>
                  <a:pt x="1277164" y="52730"/>
                  <a:pt x="1537615" y="0"/>
                </a:cubicBezTo>
                <a:cubicBezTo>
                  <a:pt x="1798066" y="-52730"/>
                  <a:pt x="1911086" y="31867"/>
                  <a:pt x="2033795" y="0"/>
                </a:cubicBezTo>
                <a:cubicBezTo>
                  <a:pt x="2156504" y="-31867"/>
                  <a:pt x="2363192" y="15036"/>
                  <a:pt x="2529976" y="0"/>
                </a:cubicBezTo>
                <a:cubicBezTo>
                  <a:pt x="2696760" y="-15036"/>
                  <a:pt x="3000717" y="64005"/>
                  <a:pt x="3173375" y="0"/>
                </a:cubicBezTo>
                <a:cubicBezTo>
                  <a:pt x="3346033" y="-64005"/>
                  <a:pt x="3426767" y="36704"/>
                  <a:pt x="3620483" y="0"/>
                </a:cubicBezTo>
                <a:cubicBezTo>
                  <a:pt x="3814199" y="-36704"/>
                  <a:pt x="4001793" y="64033"/>
                  <a:pt x="4263882" y="0"/>
                </a:cubicBezTo>
                <a:cubicBezTo>
                  <a:pt x="4525971" y="-64033"/>
                  <a:pt x="4695056" y="50589"/>
                  <a:pt x="4907281" y="0"/>
                </a:cubicBezTo>
                <a:cubicBezTo>
                  <a:pt x="4925991" y="172950"/>
                  <a:pt x="4906124" y="210824"/>
                  <a:pt x="4907281" y="356783"/>
                </a:cubicBezTo>
                <a:cubicBezTo>
                  <a:pt x="4786513" y="379403"/>
                  <a:pt x="4476121" y="295648"/>
                  <a:pt x="4362028" y="356783"/>
                </a:cubicBezTo>
                <a:cubicBezTo>
                  <a:pt x="4247935" y="417918"/>
                  <a:pt x="4016721" y="317166"/>
                  <a:pt x="3865847" y="356783"/>
                </a:cubicBezTo>
                <a:cubicBezTo>
                  <a:pt x="3714973" y="396400"/>
                  <a:pt x="3358542" y="326573"/>
                  <a:pt x="3222448" y="356783"/>
                </a:cubicBezTo>
                <a:cubicBezTo>
                  <a:pt x="3086354" y="386993"/>
                  <a:pt x="2797468" y="326633"/>
                  <a:pt x="2579049" y="356783"/>
                </a:cubicBezTo>
                <a:cubicBezTo>
                  <a:pt x="2360630" y="386933"/>
                  <a:pt x="2250396" y="355070"/>
                  <a:pt x="2131941" y="356783"/>
                </a:cubicBezTo>
                <a:cubicBezTo>
                  <a:pt x="2013486" y="358496"/>
                  <a:pt x="1712363" y="305880"/>
                  <a:pt x="1586688" y="356783"/>
                </a:cubicBezTo>
                <a:cubicBezTo>
                  <a:pt x="1461013" y="407686"/>
                  <a:pt x="1119129" y="348183"/>
                  <a:pt x="943288" y="356783"/>
                </a:cubicBezTo>
                <a:cubicBezTo>
                  <a:pt x="767447" y="365383"/>
                  <a:pt x="242207" y="289550"/>
                  <a:pt x="0" y="356783"/>
                </a:cubicBezTo>
                <a:cubicBezTo>
                  <a:pt x="-25307" y="240111"/>
                  <a:pt x="606" y="99127"/>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sp>
        <p:nvSpPr>
          <p:cNvPr id="32" name="Rectangle 31">
            <a:extLst>
              <a:ext uri="{FF2B5EF4-FFF2-40B4-BE49-F238E27FC236}">
                <a16:creationId xmlns:a16="http://schemas.microsoft.com/office/drawing/2014/main" id="{ED880A51-65F2-D141-88AA-1A718DFD7346}"/>
              </a:ext>
            </a:extLst>
          </p:cNvPr>
          <p:cNvSpPr/>
          <p:nvPr/>
        </p:nvSpPr>
        <p:spPr>
          <a:xfrm>
            <a:off x="999744" y="1603008"/>
            <a:ext cx="1584960" cy="498658"/>
          </a:xfrm>
          <a:custGeom>
            <a:avLst/>
            <a:gdLst>
              <a:gd name="connsiteX0" fmla="*/ 0 w 1584960"/>
              <a:gd name="connsiteY0" fmla="*/ 0 h 498658"/>
              <a:gd name="connsiteX1" fmla="*/ 560019 w 1584960"/>
              <a:gd name="connsiteY1" fmla="*/ 0 h 498658"/>
              <a:gd name="connsiteX2" fmla="*/ 1104189 w 1584960"/>
              <a:gd name="connsiteY2" fmla="*/ 0 h 498658"/>
              <a:gd name="connsiteX3" fmla="*/ 1584960 w 1584960"/>
              <a:gd name="connsiteY3" fmla="*/ 0 h 498658"/>
              <a:gd name="connsiteX4" fmla="*/ 1584960 w 1584960"/>
              <a:gd name="connsiteY4" fmla="*/ 498658 h 498658"/>
              <a:gd name="connsiteX5" fmla="*/ 1088339 w 1584960"/>
              <a:gd name="connsiteY5" fmla="*/ 498658 h 498658"/>
              <a:gd name="connsiteX6" fmla="*/ 560019 w 1584960"/>
              <a:gd name="connsiteY6" fmla="*/ 498658 h 498658"/>
              <a:gd name="connsiteX7" fmla="*/ 0 w 1584960"/>
              <a:gd name="connsiteY7" fmla="*/ 498658 h 498658"/>
              <a:gd name="connsiteX8" fmla="*/ 0 w 1584960"/>
              <a:gd name="connsiteY8" fmla="*/ 0 h 4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49865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642971" y="218126"/>
                  <a:pt x="1580522" y="345212"/>
                  <a:pt x="1584960" y="498658"/>
                </a:cubicBezTo>
                <a:cubicBezTo>
                  <a:pt x="1418144" y="554316"/>
                  <a:pt x="1278175" y="489806"/>
                  <a:pt x="1088339" y="498658"/>
                </a:cubicBezTo>
                <a:cubicBezTo>
                  <a:pt x="898503" y="507510"/>
                  <a:pt x="706505" y="483755"/>
                  <a:pt x="560019" y="498658"/>
                </a:cubicBezTo>
                <a:cubicBezTo>
                  <a:pt x="413533" y="513561"/>
                  <a:pt x="123833" y="435340"/>
                  <a:pt x="0" y="498658"/>
                </a:cubicBezTo>
                <a:cubicBezTo>
                  <a:pt x="-9319" y="267815"/>
                  <a:pt x="17771" y="204510"/>
                  <a:pt x="0" y="0"/>
                </a:cubicBezTo>
                <a:close/>
              </a:path>
              <a:path w="1584960" h="49865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06321" y="236486"/>
                  <a:pt x="1538809" y="312558"/>
                  <a:pt x="1584960" y="498658"/>
                </a:cubicBezTo>
                <a:cubicBezTo>
                  <a:pt x="1411697" y="551318"/>
                  <a:pt x="1232916" y="490411"/>
                  <a:pt x="1088339" y="498658"/>
                </a:cubicBezTo>
                <a:cubicBezTo>
                  <a:pt x="943762" y="506905"/>
                  <a:pt x="772939" y="484994"/>
                  <a:pt x="528320" y="498658"/>
                </a:cubicBezTo>
                <a:cubicBezTo>
                  <a:pt x="283701" y="512322"/>
                  <a:pt x="232724" y="461838"/>
                  <a:pt x="0" y="498658"/>
                </a:cubicBezTo>
                <a:cubicBezTo>
                  <a:pt x="-28338" y="320709"/>
                  <a:pt x="12200" y="10222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Order Resource Controller</a:t>
            </a:r>
          </a:p>
        </p:txBody>
      </p:sp>
      <p:cxnSp>
        <p:nvCxnSpPr>
          <p:cNvPr id="39" name="Elbow Connector 38">
            <a:extLst>
              <a:ext uri="{FF2B5EF4-FFF2-40B4-BE49-F238E27FC236}">
                <a16:creationId xmlns:a16="http://schemas.microsoft.com/office/drawing/2014/main" id="{24D2066F-40F6-0148-90E0-7AC3728EF886}"/>
              </a:ext>
            </a:extLst>
          </p:cNvPr>
          <p:cNvCxnSpPr>
            <a:cxnSpLocks/>
            <a:endCxn id="23" idx="3"/>
          </p:cNvCxnSpPr>
          <p:nvPr/>
        </p:nvCxnSpPr>
        <p:spPr>
          <a:xfrm rot="16200000" flipH="1">
            <a:off x="1673780" y="4044099"/>
            <a:ext cx="1367692" cy="185931"/>
          </a:xfrm>
          <a:prstGeom prst="bentConnector4">
            <a:avLst>
              <a:gd name="adj1" fmla="val 41977"/>
              <a:gd name="adj2" fmla="val 222949"/>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74F25ED-755F-7A45-94B9-7B9784E187A1}"/>
              </a:ext>
            </a:extLst>
          </p:cNvPr>
          <p:cNvCxnSpPr>
            <a:cxnSpLocks/>
            <a:stCxn id="32" idx="2"/>
            <a:endCxn id="47" idx="0"/>
          </p:cNvCxnSpPr>
          <p:nvPr/>
        </p:nvCxnSpPr>
        <p:spPr>
          <a:xfrm rot="5400000">
            <a:off x="1609705" y="2284185"/>
            <a:ext cx="365039" cy="12700"/>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027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F6D5AD-6A5E-EF4B-9F7D-089BA1E42D56}"/>
              </a:ext>
            </a:extLst>
          </p:cNvPr>
          <p:cNvSpPr>
            <a:spLocks noGrp="1"/>
          </p:cNvSpPr>
          <p:nvPr>
            <p:ph type="title"/>
          </p:nvPr>
        </p:nvSpPr>
        <p:spPr/>
        <p:txBody>
          <a:bodyPr/>
          <a:lstStyle/>
          <a:p>
            <a:r>
              <a:rPr lang="en-US" dirty="0"/>
              <a:t>Federated API mgt</a:t>
            </a:r>
            <a:endParaRPr dirty="0"/>
          </a:p>
        </p:txBody>
      </p:sp>
      <p:sp>
        <p:nvSpPr>
          <p:cNvPr id="5" name="AutoShape 4">
            <a:extLst>
              <a:ext uri="{FF2B5EF4-FFF2-40B4-BE49-F238E27FC236}">
                <a16:creationId xmlns:a16="http://schemas.microsoft.com/office/drawing/2014/main" id="{075C6BF2-5945-7C40-9019-47CBE097BD14}"/>
              </a:ext>
            </a:extLst>
          </p:cNvPr>
          <p:cNvSpPr>
            <a:spLocks noChangeArrowheads="1"/>
          </p:cNvSpPr>
          <p:nvPr/>
        </p:nvSpPr>
        <p:spPr bwMode="auto">
          <a:xfrm>
            <a:off x="1103282" y="1747161"/>
            <a:ext cx="4726018" cy="4376248"/>
          </a:xfrm>
          <a:prstGeom prst="roundRect">
            <a:avLst>
              <a:gd name="adj" fmla="val 1976"/>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Provider</a:t>
            </a:r>
            <a:endParaRPr lang="en-US" sz="1200" dirty="0">
              <a:solidFill>
                <a:prstClr val="black"/>
              </a:solidFill>
              <a:latin typeface="Arial"/>
              <a:cs typeface="+mn-cs"/>
            </a:endParaRPr>
          </a:p>
        </p:txBody>
      </p:sp>
      <p:sp>
        <p:nvSpPr>
          <p:cNvPr id="6" name="AutoShape 4">
            <a:extLst>
              <a:ext uri="{FF2B5EF4-FFF2-40B4-BE49-F238E27FC236}">
                <a16:creationId xmlns:a16="http://schemas.microsoft.com/office/drawing/2014/main" id="{506757CE-A7D9-1744-B819-E27C0226CBF8}"/>
              </a:ext>
            </a:extLst>
          </p:cNvPr>
          <p:cNvSpPr>
            <a:spLocks noChangeArrowheads="1"/>
          </p:cNvSpPr>
          <p:nvPr/>
        </p:nvSpPr>
        <p:spPr bwMode="auto">
          <a:xfrm>
            <a:off x="5992588" y="3461468"/>
            <a:ext cx="5676900" cy="2683588"/>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a:t>
            </a:r>
            <a:endParaRPr lang="en-US" sz="1200" dirty="0">
              <a:solidFill>
                <a:prstClr val="black"/>
              </a:solidFill>
              <a:latin typeface="Arial"/>
              <a:cs typeface="+mn-cs"/>
            </a:endParaRPr>
          </a:p>
        </p:txBody>
      </p:sp>
      <p:sp>
        <p:nvSpPr>
          <p:cNvPr id="7" name="AutoShape 4">
            <a:extLst>
              <a:ext uri="{FF2B5EF4-FFF2-40B4-BE49-F238E27FC236}">
                <a16:creationId xmlns:a16="http://schemas.microsoft.com/office/drawing/2014/main" id="{65BC2DEB-2F28-7A48-91CB-3EEF7244B8DC}"/>
              </a:ext>
            </a:extLst>
          </p:cNvPr>
          <p:cNvSpPr>
            <a:spLocks noChangeArrowheads="1"/>
          </p:cNvSpPr>
          <p:nvPr/>
        </p:nvSpPr>
        <p:spPr bwMode="auto">
          <a:xfrm>
            <a:off x="1119610" y="5452590"/>
            <a:ext cx="4709689" cy="385810"/>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defTabSz="914377" eaLnBrk="1" fontAlgn="auto" hangingPunct="1">
              <a:spcBef>
                <a:spcPts val="0"/>
              </a:spcBef>
              <a:spcAft>
                <a:spcPts val="0"/>
              </a:spcAft>
              <a:defRPr/>
            </a:pPr>
            <a:r>
              <a:rPr lang="en-US" sz="1200" dirty="0">
                <a:solidFill>
                  <a:prstClr val="black"/>
                </a:solidFill>
                <a:latin typeface="Arial"/>
              </a:rPr>
              <a:t>IaaS</a:t>
            </a:r>
            <a:endParaRPr lang="en-US" sz="1200" dirty="0">
              <a:solidFill>
                <a:prstClr val="black"/>
              </a:solidFill>
              <a:latin typeface="Arial"/>
              <a:cs typeface="+mn-cs"/>
            </a:endParaRPr>
          </a:p>
        </p:txBody>
      </p:sp>
      <p:sp>
        <p:nvSpPr>
          <p:cNvPr id="8" name="Rounded Rectangle 7">
            <a:extLst>
              <a:ext uri="{FF2B5EF4-FFF2-40B4-BE49-F238E27FC236}">
                <a16:creationId xmlns:a16="http://schemas.microsoft.com/office/drawing/2014/main" id="{5EA8F288-7B33-7846-A9CD-F8FCD3113166}"/>
              </a:ext>
            </a:extLst>
          </p:cNvPr>
          <p:cNvSpPr/>
          <p:nvPr/>
        </p:nvSpPr>
        <p:spPr>
          <a:xfrm>
            <a:off x="1303781" y="3771903"/>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Developer Portal Services</a:t>
            </a:r>
          </a:p>
        </p:txBody>
      </p:sp>
      <p:sp>
        <p:nvSpPr>
          <p:cNvPr id="9" name="Rounded Rectangle 8">
            <a:extLst>
              <a:ext uri="{FF2B5EF4-FFF2-40B4-BE49-F238E27FC236}">
                <a16:creationId xmlns:a16="http://schemas.microsoft.com/office/drawing/2014/main" id="{61B1240C-F6FB-C24D-8412-A8D808289AE4}"/>
              </a:ext>
            </a:extLst>
          </p:cNvPr>
          <p:cNvSpPr/>
          <p:nvPr/>
        </p:nvSpPr>
        <p:spPr>
          <a:xfrm>
            <a:off x="2142349" y="2431081"/>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Gateway Services</a:t>
            </a:r>
          </a:p>
        </p:txBody>
      </p:sp>
      <p:sp>
        <p:nvSpPr>
          <p:cNvPr id="10" name="Rounded Rectangle 9">
            <a:extLst>
              <a:ext uri="{FF2B5EF4-FFF2-40B4-BE49-F238E27FC236}">
                <a16:creationId xmlns:a16="http://schemas.microsoft.com/office/drawing/2014/main" id="{1DF3F379-501F-7842-BAEB-909FBE75A56C}"/>
              </a:ext>
            </a:extLst>
          </p:cNvPr>
          <p:cNvSpPr/>
          <p:nvPr/>
        </p:nvSpPr>
        <p:spPr>
          <a:xfrm>
            <a:off x="2142349" y="1703492"/>
            <a:ext cx="1711715"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Load Balancer</a:t>
            </a:r>
          </a:p>
        </p:txBody>
      </p:sp>
      <p:sp>
        <p:nvSpPr>
          <p:cNvPr id="11" name="Rounded Rectangle 10">
            <a:extLst>
              <a:ext uri="{FF2B5EF4-FFF2-40B4-BE49-F238E27FC236}">
                <a16:creationId xmlns:a16="http://schemas.microsoft.com/office/drawing/2014/main" id="{83C8FEEF-63DF-5240-A70F-FCF872ACF324}"/>
              </a:ext>
            </a:extLst>
          </p:cNvPr>
          <p:cNvSpPr/>
          <p:nvPr/>
        </p:nvSpPr>
        <p:spPr>
          <a:xfrm>
            <a:off x="3318451" y="3771903"/>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Service</a:t>
            </a:r>
          </a:p>
        </p:txBody>
      </p:sp>
      <p:sp>
        <p:nvSpPr>
          <p:cNvPr id="12" name="Rectangle 11">
            <a:extLst>
              <a:ext uri="{FF2B5EF4-FFF2-40B4-BE49-F238E27FC236}">
                <a16:creationId xmlns:a16="http://schemas.microsoft.com/office/drawing/2014/main" id="{692C887B-D197-A643-8EDC-AA3F9106283D}"/>
              </a:ext>
            </a:extLst>
          </p:cNvPr>
          <p:cNvSpPr/>
          <p:nvPr/>
        </p:nvSpPr>
        <p:spPr>
          <a:xfrm>
            <a:off x="3318451" y="346146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3" name="Rectangle 12">
            <a:extLst>
              <a:ext uri="{FF2B5EF4-FFF2-40B4-BE49-F238E27FC236}">
                <a16:creationId xmlns:a16="http://schemas.microsoft.com/office/drawing/2014/main" id="{00B18C0F-9568-414E-9CCC-5ACC9D1AF6A3}"/>
              </a:ext>
            </a:extLst>
          </p:cNvPr>
          <p:cNvSpPr/>
          <p:nvPr/>
        </p:nvSpPr>
        <p:spPr>
          <a:xfrm>
            <a:off x="2305636" y="2203615"/>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Inventory API</a:t>
            </a:r>
            <a:endParaRPr sz="1000" dirty="0">
              <a:solidFill>
                <a:schemeClr val="bg1"/>
              </a:solidFill>
              <a:latin typeface="Arial"/>
              <a:cs typeface="Arial"/>
            </a:endParaRPr>
          </a:p>
        </p:txBody>
      </p:sp>
      <p:sp>
        <p:nvSpPr>
          <p:cNvPr id="15" name="Rounded Rectangle 14">
            <a:extLst>
              <a:ext uri="{FF2B5EF4-FFF2-40B4-BE49-F238E27FC236}">
                <a16:creationId xmlns:a16="http://schemas.microsoft.com/office/drawing/2014/main" id="{5554DD58-F4A7-7A44-875B-046D7104E36E}"/>
              </a:ext>
            </a:extLst>
          </p:cNvPr>
          <p:cNvSpPr/>
          <p:nvPr/>
        </p:nvSpPr>
        <p:spPr>
          <a:xfrm>
            <a:off x="229539" y="1201304"/>
            <a:ext cx="70841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p:txBody>
      </p:sp>
      <p:sp>
        <p:nvSpPr>
          <p:cNvPr id="16" name="Rounded Rectangle 15">
            <a:extLst>
              <a:ext uri="{FF2B5EF4-FFF2-40B4-BE49-F238E27FC236}">
                <a16:creationId xmlns:a16="http://schemas.microsoft.com/office/drawing/2014/main" id="{AC0456E5-3D44-A644-AF70-D81FE249391D}"/>
              </a:ext>
            </a:extLst>
          </p:cNvPr>
          <p:cNvSpPr/>
          <p:nvPr/>
        </p:nvSpPr>
        <p:spPr>
          <a:xfrm>
            <a:off x="75587" y="3788232"/>
            <a:ext cx="962379" cy="547171"/>
          </a:xfrm>
          <a:prstGeom prst="roundRect">
            <a:avLst>
              <a:gd name="adj" fmla="val 7576"/>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External App </a:t>
            </a:r>
          </a:p>
          <a:p>
            <a:pPr algn="ctr" defTabSz="914377" eaLnBrk="1" fontAlgn="auto" hangingPunct="1">
              <a:spcBef>
                <a:spcPts val="0"/>
              </a:spcBef>
              <a:spcAft>
                <a:spcPts val="0"/>
              </a:spcAft>
            </a:pPr>
            <a:r>
              <a:rPr lang="en-US" sz="900" b="1" dirty="0">
                <a:solidFill>
                  <a:prstClr val="white"/>
                </a:solidFill>
                <a:latin typeface="Arial"/>
              </a:rPr>
              <a:t>Developer</a:t>
            </a:r>
          </a:p>
        </p:txBody>
      </p:sp>
      <p:cxnSp>
        <p:nvCxnSpPr>
          <p:cNvPr id="18" name="Elbow Connector 17">
            <a:extLst>
              <a:ext uri="{FF2B5EF4-FFF2-40B4-BE49-F238E27FC236}">
                <a16:creationId xmlns:a16="http://schemas.microsoft.com/office/drawing/2014/main" id="{C4D0F9EF-C130-B14F-BC36-91D9507858CB}"/>
              </a:ext>
            </a:extLst>
          </p:cNvPr>
          <p:cNvCxnSpPr>
            <a:cxnSpLocks/>
            <a:stCxn id="15" idx="3"/>
            <a:endCxn id="10" idx="0"/>
          </p:cNvCxnSpPr>
          <p:nvPr/>
        </p:nvCxnSpPr>
        <p:spPr>
          <a:xfrm>
            <a:off x="937958" y="1474890"/>
            <a:ext cx="2060249" cy="2286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93EB7D0-0A6F-8547-81E3-609419F9138E}"/>
              </a:ext>
            </a:extLst>
          </p:cNvPr>
          <p:cNvCxnSpPr>
            <a:cxnSpLocks/>
            <a:stCxn id="9" idx="2"/>
            <a:endCxn id="12" idx="0"/>
          </p:cNvCxnSpPr>
          <p:nvPr/>
        </p:nvCxnSpPr>
        <p:spPr>
          <a:xfrm rot="16200000" flipH="1">
            <a:off x="3190251" y="2624847"/>
            <a:ext cx="644577" cy="10286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AutoShape 4">
            <a:extLst>
              <a:ext uri="{FF2B5EF4-FFF2-40B4-BE49-F238E27FC236}">
                <a16:creationId xmlns:a16="http://schemas.microsoft.com/office/drawing/2014/main" id="{573C9047-8BC5-F64E-B254-72972CE9AC31}"/>
              </a:ext>
            </a:extLst>
          </p:cNvPr>
          <p:cNvSpPr>
            <a:spLocks noChangeArrowheads="1"/>
          </p:cNvSpPr>
          <p:nvPr/>
        </p:nvSpPr>
        <p:spPr bwMode="auto">
          <a:xfrm>
            <a:off x="1201254" y="2132970"/>
            <a:ext cx="4497417" cy="3252647"/>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24" name="AutoShape 4">
            <a:extLst>
              <a:ext uri="{FF2B5EF4-FFF2-40B4-BE49-F238E27FC236}">
                <a16:creationId xmlns:a16="http://schemas.microsoft.com/office/drawing/2014/main" id="{CA093084-D791-C242-9F02-C9EA03E27023}"/>
              </a:ext>
            </a:extLst>
          </p:cNvPr>
          <p:cNvSpPr>
            <a:spLocks noChangeArrowheads="1"/>
          </p:cNvSpPr>
          <p:nvPr/>
        </p:nvSpPr>
        <p:spPr bwMode="auto">
          <a:xfrm>
            <a:off x="5992586" y="1703492"/>
            <a:ext cx="5611585" cy="1693040"/>
          </a:xfrm>
          <a:prstGeom prst="roundRect">
            <a:avLst>
              <a:gd name="adj" fmla="val 2072"/>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Business Partners / Consolidators</a:t>
            </a:r>
            <a:endParaRPr lang="en-US" sz="1200" dirty="0">
              <a:solidFill>
                <a:prstClr val="black"/>
              </a:solidFill>
              <a:latin typeface="Arial"/>
              <a:cs typeface="+mn-cs"/>
            </a:endParaRPr>
          </a:p>
        </p:txBody>
      </p:sp>
      <p:sp>
        <p:nvSpPr>
          <p:cNvPr id="25" name="Rounded Rectangle 24">
            <a:extLst>
              <a:ext uri="{FF2B5EF4-FFF2-40B4-BE49-F238E27FC236}">
                <a16:creationId xmlns:a16="http://schemas.microsoft.com/office/drawing/2014/main" id="{869DF451-4DE5-7148-A4D2-0EEEC0DFE50F}"/>
              </a:ext>
            </a:extLst>
          </p:cNvPr>
          <p:cNvSpPr/>
          <p:nvPr/>
        </p:nvSpPr>
        <p:spPr>
          <a:xfrm>
            <a:off x="6403586" y="2402515"/>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Other Backend  Service</a:t>
            </a:r>
          </a:p>
        </p:txBody>
      </p:sp>
      <p:cxnSp>
        <p:nvCxnSpPr>
          <p:cNvPr id="26" name="Elbow Connector 25">
            <a:extLst>
              <a:ext uri="{FF2B5EF4-FFF2-40B4-BE49-F238E27FC236}">
                <a16:creationId xmlns:a16="http://schemas.microsoft.com/office/drawing/2014/main" id="{B9D56278-F141-7343-B0C4-5E0374029138}"/>
              </a:ext>
            </a:extLst>
          </p:cNvPr>
          <p:cNvCxnSpPr>
            <a:cxnSpLocks/>
            <a:stCxn id="11" idx="3"/>
          </p:cNvCxnSpPr>
          <p:nvPr/>
        </p:nvCxnSpPr>
        <p:spPr>
          <a:xfrm flipH="1" flipV="1">
            <a:off x="3269467" y="2934421"/>
            <a:ext cx="1465823" cy="1044670"/>
          </a:xfrm>
          <a:prstGeom prst="bentConnector3">
            <a:avLst>
              <a:gd name="adj1" fmla="val -15595"/>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A488B971-F80F-8D4D-B1A9-7C3E523708B1}"/>
              </a:ext>
            </a:extLst>
          </p:cNvPr>
          <p:cNvSpPr/>
          <p:nvPr/>
        </p:nvSpPr>
        <p:spPr>
          <a:xfrm>
            <a:off x="7851816" y="4947320"/>
            <a:ext cx="1416839" cy="414375"/>
          </a:xfrm>
          <a:prstGeom prst="roundRect">
            <a:avLst>
              <a:gd name="adj" fmla="val 7576"/>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Inventory Backend Services</a:t>
            </a:r>
          </a:p>
        </p:txBody>
      </p:sp>
      <p:sp>
        <p:nvSpPr>
          <p:cNvPr id="30" name="Rectangle 29">
            <a:extLst>
              <a:ext uri="{FF2B5EF4-FFF2-40B4-BE49-F238E27FC236}">
                <a16:creationId xmlns:a16="http://schemas.microsoft.com/office/drawing/2014/main" id="{523EFDF5-9773-2647-A1C1-7C4C3D7DD044}"/>
              </a:ext>
            </a:extLst>
          </p:cNvPr>
          <p:cNvSpPr/>
          <p:nvPr/>
        </p:nvSpPr>
        <p:spPr>
          <a:xfrm>
            <a:off x="7836754" y="4607128"/>
            <a:ext cx="1416839" cy="326764"/>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txBody>
          <a:bodyPr wrap="square" lIns="0" tIns="0" rIns="0" bIns="0" rtlCol="0" anchor="ctr">
            <a:noAutofit/>
          </a:bodyPr>
          <a:lstStyle/>
          <a:p>
            <a:pPr algn="ctr"/>
            <a:r>
              <a:rPr lang="en-US" sz="1000" dirty="0">
                <a:solidFill>
                  <a:schemeClr val="bg1"/>
                </a:solidFill>
                <a:latin typeface="Arial"/>
                <a:cs typeface="Arial"/>
              </a:rPr>
              <a:t>Private Inventory API</a:t>
            </a:r>
            <a:endParaRPr sz="1000" dirty="0">
              <a:solidFill>
                <a:schemeClr val="bg1"/>
              </a:solidFill>
              <a:latin typeface="Arial"/>
              <a:cs typeface="Arial"/>
            </a:endParaRPr>
          </a:p>
        </p:txBody>
      </p:sp>
      <p:cxnSp>
        <p:nvCxnSpPr>
          <p:cNvPr id="31" name="Elbow Connector 30">
            <a:extLst>
              <a:ext uri="{FF2B5EF4-FFF2-40B4-BE49-F238E27FC236}">
                <a16:creationId xmlns:a16="http://schemas.microsoft.com/office/drawing/2014/main" id="{44847A24-7CEA-7B4A-9E4F-617D5E7975E7}"/>
              </a:ext>
            </a:extLst>
          </p:cNvPr>
          <p:cNvCxnSpPr>
            <a:cxnSpLocks/>
            <a:stCxn id="11" idx="2"/>
            <a:endCxn id="30" idx="0"/>
          </p:cNvCxnSpPr>
          <p:nvPr/>
        </p:nvCxnSpPr>
        <p:spPr>
          <a:xfrm rot="16200000" flipH="1">
            <a:off x="6075597" y="2137551"/>
            <a:ext cx="420850" cy="451830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E7F54B2D-E6EA-DA48-9F07-B597788861C9}"/>
              </a:ext>
            </a:extLst>
          </p:cNvPr>
          <p:cNvSpPr/>
          <p:nvPr/>
        </p:nvSpPr>
        <p:spPr>
          <a:xfrm>
            <a:off x="6200256" y="3549056"/>
            <a:ext cx="1814171" cy="385810"/>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Management Service</a:t>
            </a:r>
          </a:p>
        </p:txBody>
      </p:sp>
      <p:sp>
        <p:nvSpPr>
          <p:cNvPr id="36" name="Rounded Rectangle 35">
            <a:extLst>
              <a:ext uri="{FF2B5EF4-FFF2-40B4-BE49-F238E27FC236}">
                <a16:creationId xmlns:a16="http://schemas.microsoft.com/office/drawing/2014/main" id="{2F185177-A408-0E4C-9283-E6A536B1C69B}"/>
              </a:ext>
            </a:extLst>
          </p:cNvPr>
          <p:cNvSpPr/>
          <p:nvPr/>
        </p:nvSpPr>
        <p:spPr>
          <a:xfrm>
            <a:off x="1352769" y="2977573"/>
            <a:ext cx="1341448" cy="238811"/>
          </a:xfrm>
          <a:prstGeom prst="roundRect">
            <a:avLst>
              <a:gd name="adj" fmla="val 7576"/>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900" b="1" dirty="0">
                <a:solidFill>
                  <a:prstClr val="white"/>
                </a:solidFill>
                <a:latin typeface="Arial"/>
              </a:rPr>
              <a:t>Analytics Services</a:t>
            </a:r>
          </a:p>
        </p:txBody>
      </p:sp>
      <p:cxnSp>
        <p:nvCxnSpPr>
          <p:cNvPr id="37" name="Elbow Connector 36">
            <a:extLst>
              <a:ext uri="{FF2B5EF4-FFF2-40B4-BE49-F238E27FC236}">
                <a16:creationId xmlns:a16="http://schemas.microsoft.com/office/drawing/2014/main" id="{5EF940A1-0C2F-D048-8AF5-783D14C9001C}"/>
              </a:ext>
            </a:extLst>
          </p:cNvPr>
          <p:cNvCxnSpPr>
            <a:cxnSpLocks/>
            <a:stCxn id="9" idx="3"/>
            <a:endCxn id="25" idx="1"/>
          </p:cNvCxnSpPr>
          <p:nvPr/>
        </p:nvCxnSpPr>
        <p:spPr>
          <a:xfrm flipV="1">
            <a:off x="3854064" y="2609703"/>
            <a:ext cx="2549522" cy="142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AutoShape 4">
            <a:extLst>
              <a:ext uri="{FF2B5EF4-FFF2-40B4-BE49-F238E27FC236}">
                <a16:creationId xmlns:a16="http://schemas.microsoft.com/office/drawing/2014/main" id="{0004CA00-84E3-0347-AD0D-F7F650B9EE7B}"/>
              </a:ext>
            </a:extLst>
          </p:cNvPr>
          <p:cNvSpPr>
            <a:spLocks noChangeArrowheads="1"/>
          </p:cNvSpPr>
          <p:nvPr/>
        </p:nvSpPr>
        <p:spPr bwMode="auto">
          <a:xfrm>
            <a:off x="6096000" y="3511855"/>
            <a:ext cx="5508171" cy="2284990"/>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 Container Platform</a:t>
            </a:r>
            <a:endParaRPr lang="en-US" sz="1200" dirty="0">
              <a:solidFill>
                <a:srgbClr val="FF0000"/>
              </a:solidFill>
              <a:latin typeface="Arial"/>
              <a:cs typeface="+mn-cs"/>
            </a:endParaRPr>
          </a:p>
        </p:txBody>
      </p:sp>
      <p:sp>
        <p:nvSpPr>
          <p:cNvPr id="45" name="Can 44">
            <a:extLst>
              <a:ext uri="{FF2B5EF4-FFF2-40B4-BE49-F238E27FC236}">
                <a16:creationId xmlns:a16="http://schemas.microsoft.com/office/drawing/2014/main" id="{B9F03974-86D4-D14F-A7B1-42274C1CF275}"/>
              </a:ext>
            </a:extLst>
          </p:cNvPr>
          <p:cNvSpPr/>
          <p:nvPr/>
        </p:nvSpPr>
        <p:spPr>
          <a:xfrm>
            <a:off x="9372067" y="4947320"/>
            <a:ext cx="914400" cy="427803"/>
          </a:xfrm>
          <a:prstGeom prst="can">
            <a:avLst>
              <a:gd name="adj" fmla="val 44084"/>
            </a:avLst>
          </a:prstGeom>
          <a:solidFill>
            <a:schemeClr val="tx1"/>
          </a:solidFill>
          <a:ln>
            <a:solidFill>
              <a:schemeClr val="tx2">
                <a:lumMod val="50000"/>
              </a:schemeClr>
            </a:solidFill>
          </a:ln>
          <a:effectLst>
            <a:outerShdw blurRad="50800" dist="38100" dir="5400000" algn="t" rotWithShape="0">
              <a:prstClr val="black">
                <a:alpha val="40000"/>
              </a:prstClr>
            </a:outerShdw>
          </a:effectLst>
        </p:spPr>
        <p:txBody>
          <a:bodyPr wrap="square" lIns="0" tIns="0" rIns="0" bIns="0" rtlCol="0" anchor="ctr">
            <a:noAutofit/>
          </a:bodyPr>
          <a:lstStyle/>
          <a:p>
            <a:pPr algn="ctr"/>
            <a:endParaRPr sz="1200" dirty="0">
              <a:solidFill>
                <a:schemeClr val="bg1"/>
              </a:solidFill>
              <a:latin typeface="Arial"/>
              <a:cs typeface="Arial"/>
            </a:endParaRPr>
          </a:p>
        </p:txBody>
      </p:sp>
    </p:spTree>
    <p:extLst>
      <p:ext uri="{BB962C8B-B14F-4D97-AF65-F5344CB8AC3E}">
        <p14:creationId xmlns:p14="http://schemas.microsoft.com/office/powerpoint/2010/main" val="3020433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4CE8-71CC-8C4A-8AD0-588F0468F5B1}"/>
              </a:ext>
            </a:extLst>
          </p:cNvPr>
          <p:cNvSpPr>
            <a:spLocks noGrp="1"/>
          </p:cNvSpPr>
          <p:nvPr>
            <p:ph type="title"/>
          </p:nvPr>
        </p:nvSpPr>
        <p:spPr/>
        <p:txBody>
          <a:bodyPr/>
          <a:lstStyle/>
          <a:p>
            <a:r>
              <a:rPr lang="en-US" dirty="0"/>
              <a:t>Reactive system</a:t>
            </a:r>
          </a:p>
        </p:txBody>
      </p:sp>
      <p:sp>
        <p:nvSpPr>
          <p:cNvPr id="3" name="Slide Number Placeholder 2">
            <a:extLst>
              <a:ext uri="{FF2B5EF4-FFF2-40B4-BE49-F238E27FC236}">
                <a16:creationId xmlns:a16="http://schemas.microsoft.com/office/drawing/2014/main" id="{5A50CD4D-AB63-1044-BE35-6760005B07B4}"/>
              </a:ext>
            </a:extLst>
          </p:cNvPr>
          <p:cNvSpPr>
            <a:spLocks noGrp="1"/>
          </p:cNvSpPr>
          <p:nvPr>
            <p:ph type="sldNum" sz="quarter" idx="10"/>
          </p:nvPr>
        </p:nvSpPr>
        <p:spPr/>
        <p:txBody>
          <a:bodyPr/>
          <a:lstStyle/>
          <a:p>
            <a:fld id="{5B450290-23D3-2D4F-AB87-780AA41C0D26}" type="slidenum">
              <a:rPr lang="en-US" smtClean="0">
                <a:solidFill>
                  <a:srgbClr val="5AAAFA"/>
                </a:solidFill>
              </a:rPr>
              <a:pPr/>
              <a:t>84</a:t>
            </a:fld>
            <a:endParaRPr lang="en-US">
              <a:solidFill>
                <a:srgbClr val="5AAAFA"/>
              </a:solidFill>
            </a:endParaRPr>
          </a:p>
        </p:txBody>
      </p:sp>
      <p:sp>
        <p:nvSpPr>
          <p:cNvPr id="4" name="TextBox 3">
            <a:extLst>
              <a:ext uri="{FF2B5EF4-FFF2-40B4-BE49-F238E27FC236}">
                <a16:creationId xmlns:a16="http://schemas.microsoft.com/office/drawing/2014/main" id="{4B2C7017-0C19-864C-8F41-8410CCA24FFE}"/>
              </a:ext>
            </a:extLst>
          </p:cNvPr>
          <p:cNvSpPr txBox="1"/>
          <p:nvPr/>
        </p:nvSpPr>
        <p:spPr>
          <a:xfrm>
            <a:off x="1620456" y="2801073"/>
            <a:ext cx="3685624" cy="369332"/>
          </a:xfrm>
          <a:prstGeom prst="rect">
            <a:avLst/>
          </a:prstGeom>
          <a:noFill/>
        </p:spPr>
        <p:txBody>
          <a:bodyPr wrap="none" rtlCol="0">
            <a:spAutoFit/>
          </a:bodyPr>
          <a:lstStyle/>
          <a:p>
            <a:r>
              <a:rPr lang="en-US" dirty="0"/>
              <a:t>see reactive deck in </a:t>
            </a:r>
            <a:r>
              <a:rPr lang="en-US"/>
              <a:t>training folder</a:t>
            </a:r>
            <a:endParaRPr lang="en-US" dirty="0"/>
          </a:p>
        </p:txBody>
      </p:sp>
    </p:spTree>
    <p:extLst>
      <p:ext uri="{BB962C8B-B14F-4D97-AF65-F5344CB8AC3E}">
        <p14:creationId xmlns:p14="http://schemas.microsoft.com/office/powerpoint/2010/main" val="240717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Example of a DDD for order system</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85</a:t>
            </a:fld>
            <a:endParaRPr lang="en-US"/>
          </a:p>
        </p:txBody>
      </p:sp>
    </p:spTree>
    <p:extLst>
      <p:ext uri="{BB962C8B-B14F-4D97-AF65-F5344CB8AC3E}">
        <p14:creationId xmlns:p14="http://schemas.microsoft.com/office/powerpoint/2010/main" val="4235636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4B85-D94F-1045-9474-2C2655EA06F6}"/>
              </a:ext>
            </a:extLst>
          </p:cNvPr>
          <p:cNvSpPr>
            <a:spLocks noGrp="1"/>
          </p:cNvSpPr>
          <p:nvPr>
            <p:ph type="title"/>
          </p:nvPr>
        </p:nvSpPr>
        <p:spPr/>
        <p:txBody>
          <a:bodyPr/>
          <a:lstStyle/>
          <a:p>
            <a:r>
              <a:rPr lang="en-US"/>
              <a:t>Context map</a:t>
            </a:r>
            <a:endParaRPr lang="en-US" dirty="0"/>
          </a:p>
        </p:txBody>
      </p:sp>
      <p:sp>
        <p:nvSpPr>
          <p:cNvPr id="4" name="Slide Number Placeholder 3">
            <a:extLst>
              <a:ext uri="{FF2B5EF4-FFF2-40B4-BE49-F238E27FC236}">
                <a16:creationId xmlns:a16="http://schemas.microsoft.com/office/drawing/2014/main" id="{60501002-B1C2-6049-890C-3CCED0A94D8B}"/>
              </a:ext>
            </a:extLst>
          </p:cNvPr>
          <p:cNvSpPr>
            <a:spLocks noGrp="1"/>
          </p:cNvSpPr>
          <p:nvPr>
            <p:ph type="sldNum" sz="quarter" idx="12"/>
          </p:nvPr>
        </p:nvSpPr>
        <p:spPr/>
        <p:txBody>
          <a:bodyPr/>
          <a:lstStyle/>
          <a:p>
            <a:fld id="{E9549862-13E2-C34D-815E-8545BD36FC59}" type="slidenum">
              <a:rPr lang="en-US" smtClean="0">
                <a:solidFill>
                  <a:srgbClr val="6D7777"/>
                </a:solidFill>
              </a:rPr>
              <a:pPr/>
              <a:t>86</a:t>
            </a:fld>
            <a:endParaRPr lang="en-US">
              <a:solidFill>
                <a:srgbClr val="6D7777"/>
              </a:solidFill>
            </a:endParaRPr>
          </a:p>
        </p:txBody>
      </p:sp>
      <p:pic>
        <p:nvPicPr>
          <p:cNvPr id="6" name="Picture 5" descr="Diagram&#10;&#10;Description automatically generated">
            <a:extLst>
              <a:ext uri="{FF2B5EF4-FFF2-40B4-BE49-F238E27FC236}">
                <a16:creationId xmlns:a16="http://schemas.microsoft.com/office/drawing/2014/main" id="{2A9D6472-FFB7-D542-AE69-5D7FEA83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88" y="1172017"/>
            <a:ext cx="8936092" cy="5429257"/>
          </a:xfrm>
          <a:prstGeom prst="rect">
            <a:avLst/>
          </a:prstGeom>
        </p:spPr>
      </p:pic>
    </p:spTree>
    <p:extLst>
      <p:ext uri="{BB962C8B-B14F-4D97-AF65-F5344CB8AC3E}">
        <p14:creationId xmlns:p14="http://schemas.microsoft.com/office/powerpoint/2010/main" val="1230829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87</a:t>
            </a:fld>
            <a:endParaRPr lang="en-US"/>
          </a:p>
        </p:txBody>
      </p:sp>
    </p:spTree>
    <p:extLst>
      <p:ext uri="{BB962C8B-B14F-4D97-AF65-F5344CB8AC3E}">
        <p14:creationId xmlns:p14="http://schemas.microsoft.com/office/powerpoint/2010/main" val="1510782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88</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89</a:t>
            </a:fld>
            <a:endParaRPr lang="en-US"/>
          </a:p>
        </p:txBody>
      </p:sp>
    </p:spTree>
    <p:extLst>
      <p:ext uri="{BB962C8B-B14F-4D97-AF65-F5344CB8AC3E}">
        <p14:creationId xmlns:p14="http://schemas.microsoft.com/office/powerpoint/2010/main" val="102412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94</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95</a:t>
            </a:fld>
            <a:endParaRPr lang="en-US"/>
          </a:p>
        </p:txBody>
      </p:sp>
    </p:spTree>
    <p:extLst>
      <p:ext uri="{BB962C8B-B14F-4D97-AF65-F5344CB8AC3E}">
        <p14:creationId xmlns:p14="http://schemas.microsoft.com/office/powerpoint/2010/main" val="3794544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97</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209907</TotalTime>
  <Words>6557</Words>
  <Application>Microsoft Macintosh PowerPoint</Application>
  <PresentationFormat>Widescreen</PresentationFormat>
  <Paragraphs>2447</Paragraphs>
  <Slides>99</Slides>
  <Notes>40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99</vt:i4>
      </vt:variant>
    </vt:vector>
  </HeadingPairs>
  <TitlesOfParts>
    <vt:vector size="111" baseType="lpstr">
      <vt:lpstr>Arial</vt:lpstr>
      <vt:lpstr>Calibri</vt:lpstr>
      <vt:lpstr>Helvetica</vt:lpstr>
      <vt:lpstr>Helvetica Neue Light</vt:lpstr>
      <vt:lpstr>Helvetica Neue Thin</vt:lpstr>
      <vt:lpstr>IBM Plex Sans</vt:lpstr>
      <vt:lpstr>Lucida Grande</vt:lpstr>
      <vt:lpstr>Menlo</vt:lpstr>
      <vt:lpstr>InterConnect Theme</vt:lpstr>
      <vt:lpstr>Office Theme</vt:lpstr>
      <vt:lpstr>1_Office Theme</vt:lpstr>
      <vt:lpstr>1_BLANK</vt:lpstr>
      <vt:lpstr>PowerPoint Presentation</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Inventory scenario</vt:lpstr>
      <vt:lpstr>Inventory scenario – Lab 1</vt:lpstr>
      <vt:lpstr>Queue to streams to records scenario</vt:lpstr>
      <vt:lpstr>Real time analytics</vt:lpstr>
      <vt:lpstr>Real time analytics</vt:lpstr>
      <vt:lpstr>Queue to streams to records scenario</vt:lpstr>
      <vt:lpstr>Queue to streams to records scenario</vt:lpstr>
      <vt:lpstr>Topic to DB2</vt:lpstr>
      <vt:lpstr>DB2 CDC Debezium</vt:lpstr>
      <vt:lpstr>Bridge digital to core</vt:lpstr>
      <vt:lpstr>Bridge digital to core</vt:lpstr>
      <vt:lpstr>Docker-compose and kafka</vt:lpstr>
      <vt:lpstr>Spring cloud stream</vt:lpstr>
      <vt:lpstr>Spring cloud stream app CQRS</vt:lpstr>
      <vt:lpstr>Federated API mgt</vt:lpstr>
      <vt:lpstr>Reactive system</vt:lpstr>
      <vt:lpstr>Example of a DDD for order system</vt:lpstr>
      <vt:lpstr>Context map</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Jerome Boyer</cp:lastModifiedBy>
  <cp:revision>2763</cp:revision>
  <cp:lastPrinted>2016-03-10T02:30:19Z</cp:lastPrinted>
  <dcterms:created xsi:type="dcterms:W3CDTF">2015-06-25T15:18:43Z</dcterms:created>
  <dcterms:modified xsi:type="dcterms:W3CDTF">2021-12-13T16:07:24Z</dcterms:modified>
</cp:coreProperties>
</file>